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commentAuthors.xml" ContentType="application/vnd.openxmlformats-officedocument.presentationml.commentAuthor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comments/comment1.xml" ContentType="application/vnd.openxmlformats-officedocument.presentationml.comments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0" r:id="rId1"/>
    <p:sldMasterId id="2147483804" r:id="rId2"/>
  </p:sldMasterIdLst>
  <p:notesMasterIdLst>
    <p:notesMasterId r:id="rId53"/>
  </p:notesMasterIdLst>
  <p:sldIdLst>
    <p:sldId id="256" r:id="rId3"/>
    <p:sldId id="257" r:id="rId4"/>
    <p:sldId id="258" r:id="rId5"/>
    <p:sldId id="259" r:id="rId6"/>
    <p:sldId id="260" r:id="rId7"/>
    <p:sldId id="261" r:id="rId8"/>
    <p:sldId id="286" r:id="rId9"/>
    <p:sldId id="285" r:id="rId10"/>
    <p:sldId id="284" r:id="rId11"/>
    <p:sldId id="283" r:id="rId12"/>
    <p:sldId id="282" r:id="rId13"/>
    <p:sldId id="281" r:id="rId14"/>
    <p:sldId id="280" r:id="rId15"/>
    <p:sldId id="279" r:id="rId16"/>
    <p:sldId id="288" r:id="rId17"/>
    <p:sldId id="287" r:id="rId18"/>
    <p:sldId id="295" r:id="rId19"/>
    <p:sldId id="296" r:id="rId20"/>
    <p:sldId id="297" r:id="rId21"/>
    <p:sldId id="299" r:id="rId22"/>
    <p:sldId id="300" r:id="rId23"/>
    <p:sldId id="301" r:id="rId24"/>
    <p:sldId id="290" r:id="rId25"/>
    <p:sldId id="291" r:id="rId26"/>
    <p:sldId id="292" r:id="rId27"/>
    <p:sldId id="293" r:id="rId28"/>
    <p:sldId id="302" r:id="rId29"/>
    <p:sldId id="303" r:id="rId30"/>
    <p:sldId id="304" r:id="rId31"/>
    <p:sldId id="305" r:id="rId32"/>
    <p:sldId id="306" r:id="rId33"/>
    <p:sldId id="307" r:id="rId34"/>
    <p:sldId id="308" r:id="rId35"/>
    <p:sldId id="309" r:id="rId36"/>
    <p:sldId id="311" r:id="rId37"/>
    <p:sldId id="278" r:id="rId38"/>
    <p:sldId id="277" r:id="rId39"/>
    <p:sldId id="275" r:id="rId40"/>
    <p:sldId id="274" r:id="rId41"/>
    <p:sldId id="273" r:id="rId42"/>
    <p:sldId id="272" r:id="rId43"/>
    <p:sldId id="271" r:id="rId44"/>
    <p:sldId id="270" r:id="rId45"/>
    <p:sldId id="269" r:id="rId46"/>
    <p:sldId id="268" r:id="rId47"/>
    <p:sldId id="267" r:id="rId48"/>
    <p:sldId id="266" r:id="rId49"/>
    <p:sldId id="265" r:id="rId50"/>
    <p:sldId id="264" r:id="rId51"/>
    <p:sldId id="310" r:id="rId5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1" initials="1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0066"/>
    <a:srgbClr val="7D196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03" autoAdjust="0"/>
    <p:restoredTop sz="94579" autoAdjust="0"/>
  </p:normalViewPr>
  <p:slideViewPr>
    <p:cSldViewPr>
      <p:cViewPr varScale="1">
        <p:scale>
          <a:sx n="100" d="100"/>
          <a:sy n="100" d="100"/>
        </p:scale>
        <p:origin x="-29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8-08-24T20:01:01.598" idx="1">
    <p:pos x="-679" y="-113"/>
    <p:text/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F03284-1376-48AD-B52B-B7A22EAF2DC0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86C920-AE21-4E6A-A838-63CB6865EB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53447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174E9E-B49C-4857-B3F9-BC4850D1705A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45670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374029" y="260648"/>
            <a:ext cx="8395942" cy="6150065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800"/>
          </a:p>
        </p:txBody>
      </p:sp>
      <p:pic>
        <p:nvPicPr>
          <p:cNvPr id="12" name="Picture 2" descr="https://doukv-ds4.edumsko.ru/uploads/3000/2257/section/141295/zvezdochk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314"/>
            <a:ext cx="2016349" cy="2134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52609" y="260648"/>
            <a:ext cx="1838780" cy="23256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78538" y="262200"/>
            <a:ext cx="1812701" cy="241693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8650" y="4404390"/>
            <a:ext cx="1631330" cy="19575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>
                <a:latin typeface="AGReverance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54E7-51E9-4746-85E9-0E75A0785F5F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46813-B711-45F4-A0B9-B3CAD4C3AE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48712508"/>
      </p:ext>
    </p:extLst>
  </p:cSld>
  <p:clrMapOvr>
    <a:masterClrMapping/>
  </p:clrMapOvr>
  <p:transition spd="med" advClick="0" advTm="3000">
    <p:dissolv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54E7-51E9-4746-85E9-0E75A0785F5F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46813-B711-45F4-A0B9-B3CAD4C3AE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8187359"/>
      </p:ext>
    </p:extLst>
  </p:cSld>
  <p:clrMapOvr>
    <a:masterClrMapping/>
  </p:clrMapOvr>
  <p:transition spd="med" advClick="0" advTm="3000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54E7-51E9-4746-85E9-0E75A0785F5F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46813-B711-45F4-A0B9-B3CAD4C3AE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10985460"/>
      </p:ext>
    </p:extLst>
  </p:cSld>
  <p:clrMapOvr>
    <a:masterClrMapping/>
  </p:clrMapOvr>
  <p:transition spd="med" advClick="0" advTm="3000"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54E7-51E9-4746-85E9-0E75A0785F5F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46813-B711-45F4-A0B9-B3CAD4C3AE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07447265"/>
      </p:ext>
    </p:extLst>
  </p:cSld>
  <p:clrMapOvr>
    <a:masterClrMapping/>
  </p:clrMapOvr>
  <p:transition spd="med" advClick="0" advTm="3000">
    <p:dissolv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2A454E7-51E9-4746-85E9-0E75A0785F5F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146813-B711-45F4-A0B9-B3CAD4C3AE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0422416"/>
      </p:ext>
    </p:extLst>
  </p:cSld>
  <p:clrMapOvr>
    <a:masterClrMapping/>
  </p:clrMapOvr>
  <p:transition spd="med" advClick="0" advTm="3000">
    <p:dissolv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374029" y="260648"/>
            <a:ext cx="8395942" cy="6150065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800"/>
          </a:p>
        </p:txBody>
      </p:sp>
      <p:pic>
        <p:nvPicPr>
          <p:cNvPr id="12" name="Picture 2" descr="https://doukv-ds4.edumsko.ru/uploads/3000/2257/section/141295/zvezdochk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314"/>
            <a:ext cx="2016349" cy="2134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52609" y="260648"/>
            <a:ext cx="1838780" cy="23256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78538" y="262200"/>
            <a:ext cx="1812701" cy="241693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8650" y="4404390"/>
            <a:ext cx="1631330" cy="19575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>
                <a:latin typeface="AGReverance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54E7-51E9-4746-85E9-0E75A0785F5F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46813-B711-45F4-A0B9-B3CAD4C3AE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48712508"/>
      </p:ext>
    </p:extLst>
  </p:cSld>
  <p:clrMapOvr>
    <a:masterClrMapping/>
  </p:clrMapOvr>
  <p:transition spd="med" advClick="0" advTm="3000">
    <p:dissolv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54E7-51E9-4746-85E9-0E75A0785F5F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46813-B711-45F4-A0B9-B3CAD4C3AE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5251974"/>
      </p:ext>
    </p:extLst>
  </p:cSld>
  <p:clrMapOvr>
    <a:masterClrMapping/>
  </p:clrMapOvr>
  <p:transition spd="med" advClick="0" advTm="3000">
    <p:dissolv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74029" y="260648"/>
            <a:ext cx="8395942" cy="6150065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80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31837" y="293797"/>
            <a:ext cx="965444" cy="1221065"/>
          </a:xfrm>
          <a:prstGeom prst="rect">
            <a:avLst/>
          </a:prstGeom>
        </p:spPr>
      </p:pic>
      <p:pic>
        <p:nvPicPr>
          <p:cNvPr id="9" name="Picture 2" descr="http://images.easyfreeclipart.com/879/talent-show-879498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5310" y="5377397"/>
            <a:ext cx="1008059" cy="1344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608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54E7-51E9-4746-85E9-0E75A0785F5F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46813-B711-45F4-A0B9-B3CAD4C3AE1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006086"/>
                </a:solidFill>
                <a:latin typeface="AGReverance" pitchFamily="2" charset="0"/>
              </a:defRPr>
            </a:lvl1pPr>
            <a:lvl2pPr>
              <a:defRPr>
                <a:solidFill>
                  <a:srgbClr val="006086"/>
                </a:solidFill>
                <a:latin typeface="AGReverance" pitchFamily="2" charset="0"/>
              </a:defRPr>
            </a:lvl2pPr>
            <a:lvl3pPr>
              <a:defRPr>
                <a:solidFill>
                  <a:srgbClr val="006086"/>
                </a:solidFill>
                <a:latin typeface="AGReverance" pitchFamily="2" charset="0"/>
              </a:defRPr>
            </a:lvl3pPr>
            <a:lvl4pPr>
              <a:defRPr>
                <a:solidFill>
                  <a:srgbClr val="006086"/>
                </a:solidFill>
                <a:latin typeface="AGReverance" pitchFamily="2" charset="0"/>
              </a:defRPr>
            </a:lvl4pPr>
            <a:lvl5pPr>
              <a:defRPr>
                <a:solidFill>
                  <a:srgbClr val="006086"/>
                </a:solidFill>
                <a:latin typeface="AGReverance" pitchFamily="2" charset="0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74036769"/>
      </p:ext>
    </p:extLst>
  </p:cSld>
  <p:clrMapOvr>
    <a:masterClrMapping/>
  </p:clrMapOvr>
  <p:transition spd="med" advClick="0" advTm="3000">
    <p:dissolv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54E7-51E9-4746-85E9-0E75A0785F5F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46813-B711-45F4-A0B9-B3CAD4C3AE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82767753"/>
      </p:ext>
    </p:extLst>
  </p:cSld>
  <p:clrMapOvr>
    <a:masterClrMapping/>
  </p:clrMapOvr>
  <p:transition spd="med" advClick="0" advTm="3000">
    <p:dissolv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374029" y="260648"/>
            <a:ext cx="8395942" cy="6150065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80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357" y="4815370"/>
            <a:ext cx="1423361" cy="180022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54E7-51E9-4746-85E9-0E75A0785F5F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46813-B711-45F4-A0B9-B3CAD4C3AE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00978911"/>
      </p:ext>
    </p:extLst>
  </p:cSld>
  <p:clrMapOvr>
    <a:masterClrMapping/>
  </p:clrMapOvr>
  <p:transition spd="med" advClick="0" advTm="3000">
    <p:dissolv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54E7-51E9-4746-85E9-0E75A0785F5F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46813-B711-45F4-A0B9-B3CAD4C3AE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06904313"/>
      </p:ext>
    </p:extLst>
  </p:cSld>
  <p:clrMapOvr>
    <a:masterClrMapping/>
  </p:clrMapOvr>
  <p:transition spd="med" advClick="0" advTm="3000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54E7-51E9-4746-85E9-0E75A0785F5F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46813-B711-45F4-A0B9-B3CAD4C3AE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5251974"/>
      </p:ext>
    </p:extLst>
  </p:cSld>
  <p:clrMapOvr>
    <a:masterClrMapping/>
  </p:clrMapOvr>
  <p:transition spd="med" advClick="0" advTm="3000">
    <p:dissolve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54E7-51E9-4746-85E9-0E75A0785F5F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46813-B711-45F4-A0B9-B3CAD4C3AE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383261"/>
      </p:ext>
    </p:extLst>
  </p:cSld>
  <p:clrMapOvr>
    <a:masterClrMapping/>
  </p:clrMapOvr>
  <p:transition spd="med" advClick="0" advTm="3000">
    <p:dissolv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54E7-51E9-4746-85E9-0E75A0785F5F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46813-B711-45F4-A0B9-B3CAD4C3AE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70238192"/>
      </p:ext>
    </p:extLst>
  </p:cSld>
  <p:clrMapOvr>
    <a:masterClrMapping/>
  </p:clrMapOvr>
  <p:transition spd="med" advClick="0" advTm="3000">
    <p:dissolv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54E7-51E9-4746-85E9-0E75A0785F5F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46813-B711-45F4-A0B9-B3CAD4C3AE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8885209"/>
      </p:ext>
    </p:extLst>
  </p:cSld>
  <p:clrMapOvr>
    <a:masterClrMapping/>
  </p:clrMapOvr>
  <p:transition spd="med" advClick="0" advTm="3000">
    <p:dissolv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54E7-51E9-4746-85E9-0E75A0785F5F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46813-B711-45F4-A0B9-B3CAD4C3AE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8187359"/>
      </p:ext>
    </p:extLst>
  </p:cSld>
  <p:clrMapOvr>
    <a:masterClrMapping/>
  </p:clrMapOvr>
  <p:transition spd="med" advClick="0" advTm="3000">
    <p:dissolv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54E7-51E9-4746-85E9-0E75A0785F5F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46813-B711-45F4-A0B9-B3CAD4C3AE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10985460"/>
      </p:ext>
    </p:extLst>
  </p:cSld>
  <p:clrMapOvr>
    <a:masterClrMapping/>
  </p:clrMapOvr>
  <p:transition spd="med" advClick="0" advTm="3000">
    <p:dissolv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54E7-51E9-4746-85E9-0E75A0785F5F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46813-B711-45F4-A0B9-B3CAD4C3AE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07447265"/>
      </p:ext>
    </p:extLst>
  </p:cSld>
  <p:clrMapOvr>
    <a:masterClrMapping/>
  </p:clrMapOvr>
  <p:transition spd="med" advClick="0" advTm="3000">
    <p:dissolv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2A454E7-51E9-4746-85E9-0E75A0785F5F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146813-B711-45F4-A0B9-B3CAD4C3AE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0422416"/>
      </p:ext>
    </p:extLst>
  </p:cSld>
  <p:clrMapOvr>
    <a:masterClrMapping/>
  </p:clrMapOvr>
  <p:transition spd="med" advClick="0" advTm="3000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74029" y="260648"/>
            <a:ext cx="8395942" cy="6150065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80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31837" y="293797"/>
            <a:ext cx="965444" cy="1221065"/>
          </a:xfrm>
          <a:prstGeom prst="rect">
            <a:avLst/>
          </a:prstGeom>
        </p:spPr>
      </p:pic>
      <p:pic>
        <p:nvPicPr>
          <p:cNvPr id="9" name="Picture 2" descr="http://images.easyfreeclipart.com/879/talent-show-879498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5310" y="5377397"/>
            <a:ext cx="1008059" cy="1344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608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54E7-51E9-4746-85E9-0E75A0785F5F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46813-B711-45F4-A0B9-B3CAD4C3AE1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006086"/>
                </a:solidFill>
                <a:latin typeface="AGReverance" pitchFamily="2" charset="0"/>
              </a:defRPr>
            </a:lvl1pPr>
            <a:lvl2pPr>
              <a:defRPr>
                <a:solidFill>
                  <a:srgbClr val="006086"/>
                </a:solidFill>
                <a:latin typeface="AGReverance" pitchFamily="2" charset="0"/>
              </a:defRPr>
            </a:lvl2pPr>
            <a:lvl3pPr>
              <a:defRPr>
                <a:solidFill>
                  <a:srgbClr val="006086"/>
                </a:solidFill>
                <a:latin typeface="AGReverance" pitchFamily="2" charset="0"/>
              </a:defRPr>
            </a:lvl3pPr>
            <a:lvl4pPr>
              <a:defRPr>
                <a:solidFill>
                  <a:srgbClr val="006086"/>
                </a:solidFill>
                <a:latin typeface="AGReverance" pitchFamily="2" charset="0"/>
              </a:defRPr>
            </a:lvl4pPr>
            <a:lvl5pPr>
              <a:defRPr>
                <a:solidFill>
                  <a:srgbClr val="006086"/>
                </a:solidFill>
                <a:latin typeface="AGReverance" pitchFamily="2" charset="0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74036769"/>
      </p:ext>
    </p:extLst>
  </p:cSld>
  <p:clrMapOvr>
    <a:masterClrMapping/>
  </p:clrMapOvr>
  <p:transition spd="med" advClick="0" advTm="3000">
    <p:dissolv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54E7-51E9-4746-85E9-0E75A0785F5F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46813-B711-45F4-A0B9-B3CAD4C3AE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82767753"/>
      </p:ext>
    </p:extLst>
  </p:cSld>
  <p:clrMapOvr>
    <a:masterClrMapping/>
  </p:clrMapOvr>
  <p:transition spd="med" advClick="0" advTm="3000">
    <p:dissolv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374029" y="260648"/>
            <a:ext cx="8395942" cy="6150065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80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357" y="4815370"/>
            <a:ext cx="1423361" cy="180022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54E7-51E9-4746-85E9-0E75A0785F5F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46813-B711-45F4-A0B9-B3CAD4C3AE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00978911"/>
      </p:ext>
    </p:extLst>
  </p:cSld>
  <p:clrMapOvr>
    <a:masterClrMapping/>
  </p:clrMapOvr>
  <p:transition spd="med" advClick="0" advTm="3000">
    <p:dissolv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54E7-51E9-4746-85E9-0E75A0785F5F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46813-B711-45F4-A0B9-B3CAD4C3AE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06904313"/>
      </p:ext>
    </p:extLst>
  </p:cSld>
  <p:clrMapOvr>
    <a:masterClrMapping/>
  </p:clrMapOvr>
  <p:transition spd="med" advClick="0" advTm="3000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54E7-51E9-4746-85E9-0E75A0785F5F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46813-B711-45F4-A0B9-B3CAD4C3AE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383261"/>
      </p:ext>
    </p:extLst>
  </p:cSld>
  <p:clrMapOvr>
    <a:masterClrMapping/>
  </p:clrMapOvr>
  <p:transition spd="med" advClick="0" advTm="3000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54E7-51E9-4746-85E9-0E75A0785F5F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46813-B711-45F4-A0B9-B3CAD4C3AE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70238192"/>
      </p:ext>
    </p:extLst>
  </p:cSld>
  <p:clrMapOvr>
    <a:masterClrMapping/>
  </p:clrMapOvr>
  <p:transition spd="med" advClick="0" advTm="3000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54E7-51E9-4746-85E9-0E75A0785F5F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46813-B711-45F4-A0B9-B3CAD4C3AE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8885209"/>
      </p:ext>
    </p:extLst>
  </p:cSld>
  <p:clrMapOvr>
    <a:masterClrMapping/>
  </p:clrMapOvr>
  <p:transition spd="med" advClick="0" advTm="3000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3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374029" y="260648"/>
            <a:ext cx="8395942" cy="6150065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srgbClr val="006086"/>
              </a:solidFill>
              <a:latin typeface="AGReverance" pitchFamily="2" charset="0"/>
            </a:endParaRPr>
          </a:p>
        </p:txBody>
      </p:sp>
      <p:pic>
        <p:nvPicPr>
          <p:cNvPr id="13" name="Picture 4" descr="http://choppuuska.ru/wp-content/uploads/2017/08/Vector-830x538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10330" y="5413087"/>
            <a:ext cx="1448596" cy="1251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s://doukv-ds4.edumsko.ru/uploads/3000/2257/section/141295/zvezdochki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6314"/>
            <a:ext cx="1294687" cy="1370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0352" y="5133510"/>
            <a:ext cx="1064336" cy="127720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60942" y="112464"/>
            <a:ext cx="1108817" cy="140239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A454E7-51E9-4746-85E9-0E75A0785F5F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146813-B711-45F4-A0B9-B3CAD4C3AE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83478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02" r:id="rId12"/>
    <p:sldLayoutId id="2147483803" r:id="rId13"/>
  </p:sldLayoutIdLst>
  <p:transition spd="med" advClick="0" advTm="3000">
    <p:dissolve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6086"/>
          </a:solidFill>
          <a:latin typeface="AGReverance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4A68"/>
          </a:solidFill>
          <a:latin typeface="AGReverance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4A68"/>
          </a:solidFill>
          <a:latin typeface="AGReverance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4A68"/>
          </a:solidFill>
          <a:latin typeface="AGReverance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4A68"/>
          </a:solidFill>
          <a:latin typeface="AGReverance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4A68"/>
          </a:solidFill>
          <a:latin typeface="AGReverance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374029" y="260648"/>
            <a:ext cx="8395942" cy="6150065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srgbClr val="006086"/>
              </a:solidFill>
              <a:latin typeface="AGReverance" pitchFamily="2" charset="0"/>
            </a:endParaRPr>
          </a:p>
        </p:txBody>
      </p:sp>
      <p:pic>
        <p:nvPicPr>
          <p:cNvPr id="13" name="Picture 4" descr="http://choppuuska.ru/wp-content/uploads/2017/08/Vector-830x538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10330" y="5413087"/>
            <a:ext cx="1448596" cy="1251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s://doukv-ds4.edumsko.ru/uploads/3000/2257/section/141295/zvezdochki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6314"/>
            <a:ext cx="1294687" cy="1370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0352" y="5133510"/>
            <a:ext cx="1064336" cy="127720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60942" y="112464"/>
            <a:ext cx="1108817" cy="140239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A454E7-51E9-4746-85E9-0E75A0785F5F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146813-B711-45F4-A0B9-B3CAD4C3AE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83478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</p:sldLayoutIdLst>
  <p:transition spd="med" advClick="0" advTm="3000">
    <p:dissolve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6086"/>
          </a:solidFill>
          <a:latin typeface="AGReverance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4A68"/>
          </a:solidFill>
          <a:latin typeface="AGReverance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4A68"/>
          </a:solidFill>
          <a:latin typeface="AGReverance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4A68"/>
          </a:solidFill>
          <a:latin typeface="AGReverance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4A68"/>
          </a:solidFill>
          <a:latin typeface="AGReverance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4A68"/>
          </a:solidFill>
          <a:latin typeface="AGReverance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omments" Target="../comments/comment1.xml"/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1\YandexDisk\V_strane_muzykalnyh_instrumentov_-_PETER_v_strane_muzykalnyh_instrumentov_glava_3.mp3" TargetMode="Externa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8.xml"/><Relationship Id="rId1" Type="http://schemas.openxmlformats.org/officeDocument/2006/relationships/audio" Target="file:///C:\Users\1\YandexDisk\V_strane_muzykalnyh_instrumentov_-_PETER_v_strane_muzykalnyh_instrumentov_glava_3.mp3" TargetMode="External"/><Relationship Id="rId6" Type="http://schemas.openxmlformats.org/officeDocument/2006/relationships/image" Target="../media/image40.png"/><Relationship Id="rId5" Type="http://schemas.openxmlformats.org/officeDocument/2006/relationships/image" Target="../media/image15.png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hyperlink" Target="&#1076;&#1077;&#1074;&#1086;&#1095;&#1082;&#1072;%20&#1089;&#1086;%20&#1089;&#1082;&#1088;&#1080;&#1087;&#1082;&#1086;&#1081;.pn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8.xml"/><Relationship Id="rId1" Type="http://schemas.openxmlformats.org/officeDocument/2006/relationships/audio" Target="file:///C:\Users\1\YandexDisk\V_strane_muzykalnyh_instrumentov_-_PETER_v_strane_muzykalnyh_instrumentov_glava_3.mp3" TargetMode="Externa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8.xml"/><Relationship Id="rId1" Type="http://schemas.openxmlformats.org/officeDocument/2006/relationships/audio" Target="file:///C:\Users\1\YandexDisk\V_strane_muzykalnyh_instrumentov_-_PETER_v_strane_muzykalnyh_instrumentov_glava_3.mp3" TargetMode="External"/><Relationship Id="rId6" Type="http://schemas.openxmlformats.org/officeDocument/2006/relationships/image" Target="../media/image22.png"/><Relationship Id="rId5" Type="http://schemas.openxmlformats.org/officeDocument/2006/relationships/image" Target="../media/image14.jpeg"/><Relationship Id="rId4" Type="http://schemas.openxmlformats.org/officeDocument/2006/relationships/image" Target="../media/image21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0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hyperlink" Target="&#1076;&#1077;&#1074;&#1086;&#1095;&#1082;&#1072;%20&#1089;&#1086;%20&#1089;&#1082;&#1088;&#1080;&#1087;&#1082;&#1086;&#1081;.pn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14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8.xml"/><Relationship Id="rId1" Type="http://schemas.openxmlformats.org/officeDocument/2006/relationships/audio" Target="file:///C:\Users\1\YandexDisk\V_strane_muzykalnyh_instrumentov_-_PETER_v_strane_muzykalnyh_instrumentov_glava_3.mp3" TargetMode="Externa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14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jpe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8.xml"/><Relationship Id="rId1" Type="http://schemas.openxmlformats.org/officeDocument/2006/relationships/audio" Target="file:///C:\Users\1\YandexDisk\V_strane_muzykalnyh_instrumentov_-_PETER_v_strane_muzykalnyh_instrumentov_glava_3.mp3" TargetMode="External"/><Relationship Id="rId6" Type="http://schemas.openxmlformats.org/officeDocument/2006/relationships/image" Target="../media/image30.png"/><Relationship Id="rId5" Type="http://schemas.openxmlformats.org/officeDocument/2006/relationships/image" Target="../media/image14.jpe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1259632" y="2276872"/>
            <a:ext cx="6858000" cy="2880320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Детские музыкальные инструменты</a:t>
            </a:r>
            <a:endParaRPr lang="ru-RU" b="1" i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одзаголовок 9"/>
          <p:cNvSpPr>
            <a:spLocks noGrp="1"/>
          </p:cNvSpPr>
          <p:nvPr>
            <p:ph type="subTitle" idx="1"/>
          </p:nvPr>
        </p:nvSpPr>
        <p:spPr>
          <a:xfrm>
            <a:off x="10404648" y="3861048"/>
            <a:ext cx="764704" cy="1844824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12" name="Рисунок 11" descr="uytuytuytu_1_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5221088" y="476672"/>
            <a:ext cx="4968552" cy="345638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9540552" y="5085184"/>
            <a:ext cx="2159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Грицаенко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Г.Р.</a:t>
            </a:r>
            <a:endParaRPr lang="ru-RU" sz="2000" b="1" dirty="0"/>
          </a:p>
        </p:txBody>
      </p:sp>
      <p:pic>
        <p:nvPicPr>
          <p:cNvPr id="8" name="Рисунок 7" descr="рамка муз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9144000" y="0"/>
            <a:ext cx="8352928" cy="6120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kisspng-erziehung-music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63888" y="548680"/>
            <a:ext cx="2232248" cy="22322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5-конечная звезда 17"/>
          <p:cNvSpPr/>
          <p:nvPr/>
        </p:nvSpPr>
        <p:spPr>
          <a:xfrm>
            <a:off x="10116616" y="4365104"/>
            <a:ext cx="914400" cy="1008112"/>
          </a:xfrm>
          <a:prstGeom prst="star5">
            <a:avLst>
              <a:gd name="adj" fmla="val 11594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 descr="kisspng-erziehung-music.png"/>
          <p:cNvPicPr>
            <a:picLocks noChangeAspect="1"/>
          </p:cNvPicPr>
          <p:nvPr/>
        </p:nvPicPr>
        <p:blipFill>
          <a:blip r:embed="rId6" cstate="print">
            <a:lum/>
          </a:blip>
          <a:stretch>
            <a:fillRect/>
          </a:stretch>
        </p:blipFill>
        <p:spPr>
          <a:xfrm>
            <a:off x="9468544" y="-459432"/>
            <a:ext cx="4834930" cy="4297716"/>
          </a:xfrm>
          <a:prstGeom prst="rect">
            <a:avLst/>
          </a:prstGeom>
        </p:spPr>
      </p:pic>
      <p:sp>
        <p:nvSpPr>
          <p:cNvPr id="20" name="Скругленный прямоугольник 19"/>
          <p:cNvSpPr/>
          <p:nvPr/>
        </p:nvSpPr>
        <p:spPr>
          <a:xfrm>
            <a:off x="12492880" y="4221088"/>
            <a:ext cx="914400" cy="9144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V_strane_muzykalnyh_instrumentov_-_PETER_v_strane_muzykalnyh_instrumentov_glava_3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print"/>
          <a:stretch>
            <a:fillRect/>
          </a:stretch>
        </p:blipFill>
        <p:spPr>
          <a:xfrm>
            <a:off x="-1764704" y="486916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Click="0" advTm="3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6795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536507"/>
            <a:ext cx="5788350" cy="3880773"/>
          </a:xfrm>
        </p:spPr>
        <p:txBody>
          <a:bodyPr/>
          <a:lstStyle/>
          <a:p>
            <a:pPr marL="0" indent="0" fontAlgn="base">
              <a:buNone/>
            </a:pPr>
            <a:r>
              <a:rPr lang="ru-RU" sz="2400" b="1" i="1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>
                <a:solidFill>
                  <a:srgbClr val="FF0000"/>
                </a:solidFill>
              </a:rPr>
              <a:t>Дед Егор ещё не старый, Внуку сделал он подарок, </a:t>
            </a:r>
            <a:r>
              <a:rPr lang="ru-RU" sz="2400" i="1" dirty="0" smtClean="0">
                <a:solidFill>
                  <a:srgbClr val="FF0000"/>
                </a:solidFill>
              </a:rPr>
              <a:t>и </a:t>
            </a:r>
            <a:r>
              <a:rPr lang="ru-RU" sz="2400" i="1" dirty="0">
                <a:solidFill>
                  <a:srgbClr val="FF0000"/>
                </a:solidFill>
              </a:rPr>
              <a:t>теперь у нас </a:t>
            </a:r>
            <a:r>
              <a:rPr lang="ru-RU" sz="2400" i="1" dirty="0" err="1" smtClean="0">
                <a:solidFill>
                  <a:srgbClr val="FF0000"/>
                </a:solidFill>
              </a:rPr>
              <a:t>Васютка</a:t>
            </a:r>
            <a:r>
              <a:rPr lang="ru-RU" sz="2400" i="1" dirty="0" smtClean="0">
                <a:solidFill>
                  <a:srgbClr val="FF0000"/>
                </a:solidFill>
              </a:rPr>
              <a:t> </a:t>
            </a:r>
            <a:r>
              <a:rPr lang="ru-RU" sz="2400" i="1" dirty="0">
                <a:solidFill>
                  <a:srgbClr val="FF0000"/>
                </a:solidFill>
              </a:rPr>
              <a:t>ц</a:t>
            </a:r>
            <a:r>
              <a:rPr lang="ru-RU" sz="2400" i="1" dirty="0" smtClean="0">
                <a:solidFill>
                  <a:srgbClr val="FF0000"/>
                </a:solidFill>
              </a:rPr>
              <a:t>елый </a:t>
            </a:r>
            <a:r>
              <a:rPr lang="ru-RU" sz="2400" i="1" dirty="0">
                <a:solidFill>
                  <a:srgbClr val="FF0000"/>
                </a:solidFill>
              </a:rPr>
              <a:t>день дудит на...</a:t>
            </a:r>
          </a:p>
          <a:p>
            <a:pPr marL="0" indent="0" fontAlgn="base">
              <a:buNone/>
            </a:pPr>
            <a:r>
              <a:rPr lang="ru-RU" sz="2400" i="1" u="sng" dirty="0" smtClean="0">
                <a:solidFill>
                  <a:srgbClr val="FF0000"/>
                </a:solidFill>
              </a:rPr>
              <a:t>( Дудка)</a:t>
            </a:r>
            <a:endParaRPr lang="ru-RU" sz="2400" i="1" u="sng" dirty="0">
              <a:solidFill>
                <a:srgbClr val="FF0000"/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D66924"/>
              </a:clrFrom>
              <a:clrTo>
                <a:srgbClr val="D66924">
                  <a:alpha val="0"/>
                </a:srgbClr>
              </a:clrTo>
            </a:clrChange>
          </a:blip>
          <a:srcRect t="27917" r="3244"/>
          <a:stretch>
            <a:fillRect/>
          </a:stretch>
        </p:blipFill>
        <p:spPr>
          <a:xfrm>
            <a:off x="1403648" y="2420888"/>
            <a:ext cx="6048672" cy="34563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Облако 4"/>
          <p:cNvSpPr/>
          <p:nvPr/>
        </p:nvSpPr>
        <p:spPr>
          <a:xfrm>
            <a:off x="9612560" y="1412776"/>
            <a:ext cx="2498576" cy="9144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82358817"/>
      </p:ext>
    </p:extLst>
  </p:cSld>
  <p:clrMapOvr>
    <a:masterClrMapping/>
  </p:clrMapOvr>
  <p:transition spd="med" advClick="0" advTm="3000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35696" y="3284984"/>
            <a:ext cx="5112568" cy="30229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619672" y="476672"/>
            <a:ext cx="623361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>
                <a:solidFill>
                  <a:srgbClr val="FF0000"/>
                </a:solidFill>
                <a:latin typeface="Roboto"/>
              </a:rPr>
              <a:t>За обедом суп едят,</a:t>
            </a:r>
            <a:r>
              <a:rPr lang="ru-RU" sz="2400" i="1" dirty="0">
                <a:solidFill>
                  <a:srgbClr val="FF0000"/>
                </a:solidFill>
              </a:rPr>
              <a:t/>
            </a:r>
            <a:br>
              <a:rPr lang="ru-RU" sz="2400" i="1" dirty="0">
                <a:solidFill>
                  <a:srgbClr val="FF0000"/>
                </a:solidFill>
              </a:rPr>
            </a:br>
            <a:r>
              <a:rPr lang="ru-RU" sz="2400" i="1" dirty="0">
                <a:solidFill>
                  <a:srgbClr val="FF0000"/>
                </a:solidFill>
                <a:latin typeface="Roboto"/>
              </a:rPr>
              <a:t>К вечеру «заговорят»</a:t>
            </a:r>
            <a:r>
              <a:rPr lang="ru-RU" sz="2400" i="1" dirty="0">
                <a:solidFill>
                  <a:srgbClr val="FF0000"/>
                </a:solidFill>
              </a:rPr>
              <a:t/>
            </a:r>
            <a:br>
              <a:rPr lang="ru-RU" sz="2400" i="1" dirty="0">
                <a:solidFill>
                  <a:srgbClr val="FF0000"/>
                </a:solidFill>
              </a:rPr>
            </a:br>
            <a:r>
              <a:rPr lang="ru-RU" sz="2400" i="1" dirty="0">
                <a:solidFill>
                  <a:srgbClr val="FF0000"/>
                </a:solidFill>
                <a:latin typeface="Roboto"/>
              </a:rPr>
              <a:t>Деревянные девчонки,</a:t>
            </a:r>
            <a:r>
              <a:rPr lang="ru-RU" sz="2400" i="1" dirty="0">
                <a:solidFill>
                  <a:srgbClr val="FF0000"/>
                </a:solidFill>
              </a:rPr>
              <a:t/>
            </a:r>
            <a:br>
              <a:rPr lang="ru-RU" sz="2400" i="1" dirty="0">
                <a:solidFill>
                  <a:srgbClr val="FF0000"/>
                </a:solidFill>
              </a:rPr>
            </a:br>
            <a:r>
              <a:rPr lang="ru-RU" sz="2400" i="1" dirty="0">
                <a:solidFill>
                  <a:srgbClr val="FF0000"/>
                </a:solidFill>
                <a:latin typeface="Roboto"/>
              </a:rPr>
              <a:t>Музыкальные сестренки.</a:t>
            </a:r>
            <a:r>
              <a:rPr lang="ru-RU" sz="2400" i="1" dirty="0">
                <a:solidFill>
                  <a:srgbClr val="FF0000"/>
                </a:solidFill>
              </a:rPr>
              <a:t/>
            </a:r>
            <a:br>
              <a:rPr lang="ru-RU" sz="2400" i="1" dirty="0">
                <a:solidFill>
                  <a:srgbClr val="FF0000"/>
                </a:solidFill>
              </a:rPr>
            </a:br>
            <a:r>
              <a:rPr lang="ru-RU" sz="2400" i="1" dirty="0">
                <a:solidFill>
                  <a:srgbClr val="FF0000"/>
                </a:solidFill>
                <a:latin typeface="Roboto"/>
              </a:rPr>
              <a:t>Поиграй и ты немножко</a:t>
            </a:r>
            <a:r>
              <a:rPr lang="ru-RU" sz="2400" i="1" dirty="0">
                <a:solidFill>
                  <a:srgbClr val="FF0000"/>
                </a:solidFill>
              </a:rPr>
              <a:t/>
            </a:r>
            <a:br>
              <a:rPr lang="ru-RU" sz="2400" i="1" dirty="0">
                <a:solidFill>
                  <a:srgbClr val="FF0000"/>
                </a:solidFill>
              </a:rPr>
            </a:br>
            <a:r>
              <a:rPr lang="ru-RU" sz="2400" i="1" dirty="0">
                <a:solidFill>
                  <a:srgbClr val="FF0000"/>
                </a:solidFill>
                <a:latin typeface="Roboto"/>
              </a:rPr>
              <a:t>На красивых ярких... </a:t>
            </a:r>
            <a:r>
              <a:rPr lang="ru-RU" sz="2400" i="1" dirty="0">
                <a:solidFill>
                  <a:srgbClr val="FF0000"/>
                </a:solidFill>
              </a:rPr>
              <a:t/>
            </a:r>
            <a:br>
              <a:rPr lang="ru-RU" sz="2400" i="1" dirty="0">
                <a:solidFill>
                  <a:srgbClr val="FF0000"/>
                </a:solidFill>
              </a:rPr>
            </a:br>
            <a:r>
              <a:rPr lang="ru-RU" sz="2400" i="1" dirty="0">
                <a:solidFill>
                  <a:srgbClr val="FF0000"/>
                </a:solidFill>
                <a:latin typeface="Roboto"/>
              </a:rPr>
              <a:t>(Ложках)</a:t>
            </a:r>
            <a:endParaRPr lang="ru-RU" sz="24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48187007"/>
      </p:ext>
    </p:extLst>
  </p:cSld>
  <p:clrMapOvr>
    <a:masterClrMapping/>
  </p:clrMapOvr>
  <p:transition spd="med" advClick="0" advTm="3000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268760"/>
            <a:ext cx="4608512" cy="2680727"/>
          </a:xfrm>
        </p:spPr>
        <p:txBody>
          <a:bodyPr>
            <a:normAutofit/>
          </a:bodyPr>
          <a:lstStyle/>
          <a:p>
            <a:r>
              <a:rPr lang="ru-RU" sz="2400" i="1" dirty="0" smtClean="0">
                <a:solidFill>
                  <a:srgbClr val="FF0000"/>
                </a:solidFill>
              </a:rPr>
              <a:t>Отпускаем молоточки,</a:t>
            </a:r>
            <a:br>
              <a:rPr lang="ru-RU" sz="2400" i="1" dirty="0" smtClean="0">
                <a:solidFill>
                  <a:srgbClr val="FF0000"/>
                </a:solidFill>
              </a:rPr>
            </a:br>
            <a:r>
              <a:rPr lang="ru-RU" sz="2400" i="1" dirty="0" smtClean="0">
                <a:solidFill>
                  <a:srgbClr val="FF0000"/>
                </a:solidFill>
              </a:rPr>
              <a:t>На железные листочки</a:t>
            </a:r>
            <a:br>
              <a:rPr lang="ru-RU" sz="2400" i="1" dirty="0" smtClean="0">
                <a:solidFill>
                  <a:srgbClr val="FF0000"/>
                </a:solidFill>
              </a:rPr>
            </a:br>
            <a:r>
              <a:rPr lang="ru-RU" sz="2400" i="1" dirty="0" smtClean="0">
                <a:solidFill>
                  <a:srgbClr val="FF0000"/>
                </a:solidFill>
              </a:rPr>
              <a:t>И летит весёлый звон.</a:t>
            </a:r>
            <a:br>
              <a:rPr lang="ru-RU" sz="2400" i="1" dirty="0" smtClean="0">
                <a:solidFill>
                  <a:srgbClr val="FF0000"/>
                </a:solidFill>
              </a:rPr>
            </a:br>
            <a:r>
              <a:rPr lang="ru-RU" sz="2400" i="1" dirty="0" smtClean="0">
                <a:solidFill>
                  <a:srgbClr val="FF0000"/>
                </a:solidFill>
              </a:rPr>
              <a:t>Что звенит?</a:t>
            </a:r>
            <a:endParaRPr lang="ru-RU" sz="2400" i="1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39952" y="1844824"/>
            <a:ext cx="4608512" cy="4490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53112117"/>
      </p:ext>
    </p:extLst>
  </p:cSld>
  <p:clrMapOvr>
    <a:masterClrMapping/>
  </p:clrMapOvr>
  <p:transition spd="med" advClick="0" advTm="3000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908720"/>
            <a:ext cx="3384376" cy="4608512"/>
          </a:xfrm>
        </p:spPr>
        <p:txBody>
          <a:bodyPr/>
          <a:lstStyle/>
          <a:p>
            <a:r>
              <a:rPr lang="ru-RU" sz="3000" i="1" dirty="0">
                <a:solidFill>
                  <a:srgbClr val="FF0000"/>
                </a:solidFill>
              </a:rPr>
              <a:t>От гармони он родился,</a:t>
            </a:r>
            <a:br>
              <a:rPr lang="ru-RU" sz="3000" i="1" dirty="0">
                <a:solidFill>
                  <a:srgbClr val="FF0000"/>
                </a:solidFill>
              </a:rPr>
            </a:br>
            <a:r>
              <a:rPr lang="ru-RU" sz="3000" i="1" dirty="0">
                <a:solidFill>
                  <a:srgbClr val="FF0000"/>
                </a:solidFill>
              </a:rPr>
              <a:t>С пианино подружился.</a:t>
            </a:r>
            <a:br>
              <a:rPr lang="ru-RU" sz="3000" i="1" dirty="0">
                <a:solidFill>
                  <a:srgbClr val="FF0000"/>
                </a:solidFill>
              </a:rPr>
            </a:br>
            <a:r>
              <a:rPr lang="ru-RU" sz="3000" i="1" dirty="0">
                <a:solidFill>
                  <a:srgbClr val="FF0000"/>
                </a:solidFill>
              </a:rPr>
              <a:t>Он и на баян похож.</a:t>
            </a:r>
            <a:br>
              <a:rPr lang="ru-RU" sz="3000" i="1" dirty="0">
                <a:solidFill>
                  <a:srgbClr val="FF0000"/>
                </a:solidFill>
              </a:rPr>
            </a:br>
            <a:r>
              <a:rPr lang="ru-RU" sz="3000" i="1" dirty="0">
                <a:solidFill>
                  <a:srgbClr val="FF0000"/>
                </a:solidFill>
              </a:rPr>
              <a:t>Как его ты назовёшь</a:t>
            </a:r>
            <a:r>
              <a:rPr lang="ru-RU" i="1" dirty="0">
                <a:solidFill>
                  <a:srgbClr val="FF0000"/>
                </a:solidFill>
              </a:rPr>
              <a:t>?</a:t>
            </a:r>
          </a:p>
          <a:p>
            <a:r>
              <a:rPr lang="ru-RU" sz="2400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(Аккордеон)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55976" y="1196752"/>
            <a:ext cx="3756636" cy="5042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09511223"/>
      </p:ext>
    </p:extLst>
  </p:cSld>
  <p:clrMapOvr>
    <a:masterClrMapping/>
  </p:clrMapOvr>
  <p:transition spd="med" advClick="0" advTm="3000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9672" y="692696"/>
            <a:ext cx="5069341" cy="5604987"/>
          </a:xfrm>
        </p:spPr>
        <p:txBody>
          <a:bodyPr/>
          <a:lstStyle/>
          <a:p>
            <a:r>
              <a:rPr lang="ru-RU" sz="2800" i="1" dirty="0">
                <a:solidFill>
                  <a:srgbClr val="FF0000"/>
                </a:solidFill>
              </a:rPr>
              <a:t>В озорные три струны</a:t>
            </a:r>
            <a:br>
              <a:rPr lang="ru-RU" sz="2800" i="1" dirty="0">
                <a:solidFill>
                  <a:srgbClr val="FF0000"/>
                </a:solidFill>
              </a:rPr>
            </a:br>
            <a:r>
              <a:rPr lang="ru-RU" sz="2800" i="1" dirty="0">
                <a:solidFill>
                  <a:srgbClr val="FF0000"/>
                </a:solidFill>
              </a:rPr>
              <a:t>Все в России влюблены.</a:t>
            </a:r>
          </a:p>
          <a:p>
            <a:r>
              <a:rPr lang="ru-RU" sz="2800" i="1" u="sng" dirty="0">
                <a:solidFill>
                  <a:srgbClr val="FF0000"/>
                </a:solidFill>
              </a:rPr>
              <a:t>(Балалайка)</a:t>
            </a:r>
          </a:p>
          <a:p>
            <a:endParaRPr lang="ru-RU" dirty="0"/>
          </a:p>
        </p:txBody>
      </p:sp>
      <p:pic>
        <p:nvPicPr>
          <p:cNvPr id="1026" name="Picture 2" descr="http://images.slideplayer.com/25/7835253/slides/slide_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348881"/>
            <a:ext cx="5472608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76992683"/>
      </p:ext>
    </p:extLst>
  </p:cSld>
  <p:clrMapOvr>
    <a:masterClrMapping/>
  </p:clrMapOvr>
  <p:transition spd="med" advClick="0" advTm="3000"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uzykalnye_instrumenty_svoimi_rukami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6" y="1052736"/>
            <a:ext cx="6552728" cy="49145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1691680" y="404664"/>
            <a:ext cx="5040560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/>
          </a:lnRef>
          <a:fillRef idx="1003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4000" b="1" i="1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Игрушки - самоделки</a:t>
            </a:r>
            <a:endParaRPr lang="ru-RU" sz="4000" b="1" i="1" u="sng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 descr="kisspng-erziehung-music.png"/>
          <p:cNvPicPr>
            <a:picLocks noChangeAspect="1"/>
          </p:cNvPicPr>
          <p:nvPr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7092280" y="260648"/>
            <a:ext cx="1638182" cy="17008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kisspng-erziehung-music.png"/>
          <p:cNvPicPr>
            <a:picLocks noChangeAspect="1"/>
          </p:cNvPicPr>
          <p:nvPr/>
        </p:nvPicPr>
        <p:blipFill>
          <a:blip r:embed="rId5" cstate="print">
            <a:lum/>
          </a:blip>
          <a:stretch>
            <a:fillRect/>
          </a:stretch>
        </p:blipFill>
        <p:spPr>
          <a:xfrm>
            <a:off x="9468544" y="-459432"/>
            <a:ext cx="4834930" cy="4297716"/>
          </a:xfrm>
          <a:prstGeom prst="rect">
            <a:avLst/>
          </a:prstGeom>
        </p:spPr>
      </p:pic>
      <p:pic>
        <p:nvPicPr>
          <p:cNvPr id="6" name="V_strane_muzykalnyh_instrumentov_-_PETER_v_strane_muzykalnyh_instrumentov_glava_3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683568" y="335699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Click="0" advTm="3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679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376108407_1111111.jpg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 cstate="print"/>
          <a:srcRect l="4854" t="16279" r="5825" b="3488"/>
          <a:stretch>
            <a:fillRect/>
          </a:stretch>
        </p:blipFill>
        <p:spPr>
          <a:xfrm>
            <a:off x="1475656" y="836712"/>
            <a:ext cx="6408712" cy="54726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 descr="kisspng-erziehung-music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628784" y="908720"/>
            <a:ext cx="1424379" cy="14782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kisspng-erziehung-music.pn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900592" y="1628800"/>
            <a:ext cx="7344816" cy="5508612"/>
          </a:xfrm>
          <a:prstGeom prst="rect">
            <a:avLst/>
          </a:prstGeom>
        </p:spPr>
      </p:pic>
      <p:pic>
        <p:nvPicPr>
          <p:cNvPr id="5" name="Рисунок 4" descr="kisspng-erziehung-music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144000" y="971346"/>
            <a:ext cx="7848872" cy="58866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403648" y="260648"/>
            <a:ext cx="6374532" cy="749499"/>
          </a:xfrm>
        </p:spPr>
        <p:txBody>
          <a:bodyPr>
            <a:normAutofit fontScale="90000"/>
          </a:bodyPr>
          <a:lstStyle/>
          <a:p>
            <a:r>
              <a:rPr lang="ru-RU" i="1" u="sng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r>
              <a:rPr lang="ru-RU" sz="3200" i="1" u="sng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ародные музыкальные инструменты</a:t>
            </a:r>
            <a:endParaRPr lang="ru-RU" i="1" u="sng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-2196752" y="4221088"/>
            <a:ext cx="1927126" cy="1883867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med" advClick="0" advTm="3000"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71600" y="476672"/>
            <a:ext cx="727280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FF0000"/>
                </a:solidFill>
                <a:latin typeface="Helvetica"/>
                <a:ea typeface="Times New Roman"/>
              </a:rPr>
              <a:t>Классификация детских  музыкальных  инструментов</a:t>
            </a:r>
          </a:p>
          <a:p>
            <a:pPr algn="ctr"/>
            <a:r>
              <a:rPr lang="ru-RU" sz="2800" b="1" i="1" dirty="0">
                <a:solidFill>
                  <a:srgbClr val="FF0000"/>
                </a:solidFill>
                <a:latin typeface="Helvetica"/>
                <a:ea typeface="Times New Roman"/>
              </a:rPr>
              <a:t> Н.А. Ветлугиной </a:t>
            </a:r>
          </a:p>
          <a:p>
            <a:r>
              <a:rPr lang="ru-RU" sz="2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1. 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Группа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трунных: </a:t>
            </a:r>
            <a:r>
              <a:rPr lang="ru-RU" sz="2000" u="sng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балалайка, гусли, домра. </a:t>
            </a:r>
            <a:endParaRPr lang="ru-RU" sz="20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2. 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Группа</a:t>
            </a:r>
            <a:r>
              <a:rPr lang="ru-RU" sz="2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духовых: </a:t>
            </a:r>
            <a:r>
              <a:rPr lang="ru-RU" sz="2000" u="sng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саксофон, мелодика, флейта, кларнет. </a:t>
            </a:r>
            <a:endParaRPr lang="ru-RU" sz="20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3. Группа ударно-клавишных: </a:t>
            </a:r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пианино, рояль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4. Группа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клавишно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– язычковых: </a:t>
            </a:r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баян, аккордеон, гармоника. 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5. Группа ударных, имеющих звукоряд: </a:t>
            </a:r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ксилофон, металлофон.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Группа ударных, не имеющих звукоряд: </a:t>
            </a:r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барабан, бубен, тарелки, кастаньеты, маракасы, трещотки, треугольник, бубенцы. </a:t>
            </a:r>
            <a:endParaRPr lang="ru-RU" sz="20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xmlns="" val="3532058684"/>
      </p:ext>
    </p:extLst>
  </p:cSld>
  <p:clrMapOvr>
    <a:masterClrMapping/>
  </p:clrMapOvr>
  <p:transition spd="med" advClick="0" advTm="3000">
    <p:dissolv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60648"/>
            <a:ext cx="5960690" cy="122413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>
                <a:solidFill>
                  <a:srgbClr val="7030A0"/>
                </a:solidFill>
                <a:latin typeface="+mn-lt"/>
              </a:rPr>
              <a:t/>
            </a:r>
            <a:br>
              <a:rPr lang="ru-RU" sz="2400" dirty="0">
                <a:solidFill>
                  <a:srgbClr val="7030A0"/>
                </a:solidFill>
                <a:latin typeface="+mn-lt"/>
              </a:rPr>
            </a:br>
            <a:r>
              <a:rPr lang="ru-RU" sz="2400" dirty="0">
                <a:solidFill>
                  <a:srgbClr val="7030A0"/>
                </a:solidFill>
                <a:latin typeface="+mn-lt"/>
              </a:rPr>
              <a:t>                                                             </a:t>
            </a:r>
            <a:br>
              <a:rPr lang="ru-RU" sz="2400" dirty="0">
                <a:solidFill>
                  <a:srgbClr val="7030A0"/>
                </a:solidFill>
                <a:latin typeface="+mn-lt"/>
              </a:rPr>
            </a:br>
            <a:r>
              <a:rPr lang="ru-RU" sz="4400" b="1" i="1" u="sng" dirty="0">
                <a:solidFill>
                  <a:srgbClr val="FF0000"/>
                </a:solidFill>
                <a:latin typeface="Times New Roman"/>
              </a:rPr>
              <a:t>С</a:t>
            </a:r>
            <a:r>
              <a:rPr lang="ru-RU" sz="4400" b="1" i="1" u="sng" dirty="0" smtClean="0">
                <a:solidFill>
                  <a:srgbClr val="FF0000"/>
                </a:solidFill>
                <a:latin typeface="Times New Roman"/>
              </a:rPr>
              <a:t>трунные</a:t>
            </a:r>
            <a:r>
              <a:rPr lang="ru-RU" sz="4400" b="1" i="1" u="sng" dirty="0">
                <a:solidFill>
                  <a:srgbClr val="FF0000"/>
                </a:solidFill>
                <a:latin typeface="Times New Roman"/>
              </a:rPr>
              <a:t/>
            </a:r>
            <a:br>
              <a:rPr lang="ru-RU" sz="4400" b="1" i="1" u="sng" dirty="0">
                <a:solidFill>
                  <a:srgbClr val="FF0000"/>
                </a:solidFill>
                <a:latin typeface="Times New Roman"/>
              </a:rPr>
            </a:br>
            <a:r>
              <a:rPr lang="ru-RU" sz="24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ДОМБРА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59632" y="1628800"/>
            <a:ext cx="4104456" cy="4565482"/>
          </a:xfrm>
        </p:spPr>
        <p:txBody>
          <a:bodyPr>
            <a:normAutofit/>
          </a:bodyPr>
          <a:lstStyle/>
          <a:p>
            <a:r>
              <a:rPr lang="ru-RU" sz="2000" i="1" dirty="0"/>
              <a:t>Термин “домбра” тюркского происхождения. Предком домры явился египетский инструмент “</a:t>
            </a:r>
            <a:r>
              <a:rPr lang="ru-RU" sz="2000" i="1" dirty="0" err="1"/>
              <a:t>пандура</a:t>
            </a:r>
            <a:r>
              <a:rPr lang="ru-RU" sz="2000" i="1" dirty="0"/>
              <a:t>”, проникший к нам через Персию, торговавшей с Закавказьем.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340768"/>
            <a:ext cx="2808312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030412"/>
            <a:ext cx="2720330" cy="2189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699792" y="2828836"/>
            <a:ext cx="295232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  <a:p>
            <a:pPr algn="ctr"/>
            <a:r>
              <a:rPr lang="ru-RU" sz="2000" b="1" dirty="0">
                <a:solidFill>
                  <a:srgbClr val="FF0000"/>
                </a:solidFill>
              </a:rPr>
              <a:t>загадка</a:t>
            </a:r>
          </a:p>
          <a:p>
            <a:r>
              <a:rPr lang="ru-RU" sz="2000" dirty="0"/>
              <a:t>Играет, а не гитара.</a:t>
            </a:r>
          </a:p>
          <a:p>
            <a:r>
              <a:rPr lang="ru-RU" sz="2000" dirty="0"/>
              <a:t>Деревянная, а не скрипка.</a:t>
            </a:r>
          </a:p>
          <a:p>
            <a:r>
              <a:rPr lang="ru-RU" sz="2000" dirty="0"/>
              <a:t>Круглая, а не барабан.</a:t>
            </a:r>
          </a:p>
          <a:p>
            <a:r>
              <a:rPr lang="ru-RU" sz="2000" dirty="0"/>
              <a:t>Три струны, а не балалайка.</a:t>
            </a:r>
          </a:p>
        </p:txBody>
      </p:sp>
    </p:spTree>
    <p:extLst>
      <p:ext uri="{BB962C8B-B14F-4D97-AF65-F5344CB8AC3E}">
        <p14:creationId xmlns:p14="http://schemas.microsoft.com/office/powerpoint/2010/main" xmlns="" val="3327900059"/>
      </p:ext>
    </p:extLst>
  </p:cSld>
  <p:clrMapOvr>
    <a:masterClrMapping/>
  </p:clrMapOvr>
  <p:transition spd="med" advClick="0" advTm="3000">
    <p:dissolv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струнные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484784"/>
            <a:ext cx="3554276" cy="1579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Объект 5" descr="http://www.folkmusic.ru/images/gusli4.jpg"/>
          <p:cNvPicPr>
            <a:picLocks noGrp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356992"/>
            <a:ext cx="3429000" cy="24384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1907704" y="1484784"/>
            <a:ext cx="2736304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ГУСЛИ</a:t>
            </a:r>
          </a:p>
          <a:p>
            <a:pPr algn="ctr"/>
            <a:r>
              <a:rPr lang="ru-RU" sz="2400" dirty="0"/>
              <a:t>На чём в гостях, вдали от дома,</a:t>
            </a:r>
          </a:p>
          <a:p>
            <a:pPr algn="ctr"/>
            <a:r>
              <a:rPr lang="ru-RU" sz="2400" dirty="0"/>
              <a:t>Играл Садко царю морскому?</a:t>
            </a:r>
          </a:p>
          <a:p>
            <a:pPr algn="ctr"/>
            <a:r>
              <a:rPr lang="ru-RU" sz="2400" dirty="0"/>
              <a:t>Тот музыкальный инструмент</a:t>
            </a:r>
          </a:p>
          <a:p>
            <a:pPr algn="ctr"/>
            <a:r>
              <a:rPr lang="ru-RU" sz="2400" dirty="0"/>
              <a:t>Сломал он, улучив момент.</a:t>
            </a:r>
          </a:p>
          <a:p>
            <a:pPr algn="r"/>
            <a:r>
              <a:rPr lang="ru-RU" sz="2400" dirty="0"/>
              <a:t>(Гусли.)</a:t>
            </a:r>
          </a:p>
        </p:txBody>
      </p:sp>
    </p:spTree>
    <p:extLst>
      <p:ext uri="{BB962C8B-B14F-4D97-AF65-F5344CB8AC3E}">
        <p14:creationId xmlns:p14="http://schemas.microsoft.com/office/powerpoint/2010/main" xmlns="" val="1656787456"/>
      </p:ext>
    </p:extLst>
  </p:cSld>
  <p:clrMapOvr>
    <a:masterClrMapping/>
  </p:clrMapOvr>
  <p:transition spd="med" advClick="0" advTm="3000"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004-004-Gruppy-detskikh-muzykalnykh-instrumentov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CFECF"/>
              </a:clrFrom>
              <a:clrTo>
                <a:srgbClr val="FCFEC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5576" y="620688"/>
            <a:ext cx="7032781" cy="52745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Солнце 6"/>
          <p:cNvSpPr/>
          <p:nvPr/>
        </p:nvSpPr>
        <p:spPr>
          <a:xfrm>
            <a:off x="11268744" y="1340768"/>
            <a:ext cx="914400" cy="914400"/>
          </a:xfrm>
          <a:prstGeom prst="sun">
            <a:avLst>
              <a:gd name="adj" fmla="val 3631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kisspng-erziehung-music.png"/>
          <p:cNvPicPr>
            <a:picLocks noChangeAspect="1"/>
          </p:cNvPicPr>
          <p:nvPr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6372200" y="548680"/>
            <a:ext cx="1656184" cy="14721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V_strane_muzykalnyh_instrumentov_-_PETER_v_strane_muzykalnyh_instrumentov_glava_3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7668344" y="306896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Click="0" advTm="3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679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548680"/>
            <a:ext cx="2664296" cy="648072"/>
          </a:xfrm>
        </p:spPr>
        <p:txBody>
          <a:bodyPr>
            <a:normAutofit/>
          </a:bodyPr>
          <a:lstStyle/>
          <a:p>
            <a:pPr algn="ctr"/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БАЛАЛАЙКА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71600" y="1268761"/>
            <a:ext cx="3456384" cy="4104456"/>
          </a:xfrm>
        </p:spPr>
        <p:txBody>
          <a:bodyPr>
            <a:normAutofit/>
          </a:bodyPr>
          <a:lstStyle/>
          <a:p>
            <a:pPr algn="ctr"/>
            <a:r>
              <a:rPr lang="ru-RU" sz="2400" dirty="0"/>
              <a:t>Впервые название “балалайка” встречается в письменных памятниках времен Петра Великого. В 1715 г., при праздновании устроенной по приказу царя шуточной свадьбы в числе инструментов упоминается и балалайка</a:t>
            </a:r>
            <a:r>
              <a:rPr lang="ru-RU" sz="2000" dirty="0"/>
              <a:t>.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692696"/>
            <a:ext cx="3622476" cy="36224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860032" y="2780928"/>
            <a:ext cx="324036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sz="2000" i="1" u="sng" dirty="0">
                <a:solidFill>
                  <a:schemeClr val="accent2">
                    <a:lumMod val="75000"/>
                  </a:schemeClr>
                </a:solidFill>
              </a:rPr>
              <a:t>У неё есть три струны ,</a:t>
            </a:r>
          </a:p>
          <a:p>
            <a:r>
              <a:rPr lang="ru-RU" sz="2000" i="1" u="sng" dirty="0">
                <a:solidFill>
                  <a:schemeClr val="accent2">
                    <a:lumMod val="75000"/>
                  </a:schemeClr>
                </a:solidFill>
              </a:rPr>
              <a:t>Их рукой щипать должны,</a:t>
            </a:r>
          </a:p>
          <a:p>
            <a:r>
              <a:rPr lang="ru-RU" sz="2000" i="1" u="sng" dirty="0">
                <a:solidFill>
                  <a:schemeClr val="accent2">
                    <a:lumMod val="75000"/>
                  </a:schemeClr>
                </a:solidFill>
              </a:rPr>
              <a:t>Можно под неё  плясать</a:t>
            </a:r>
          </a:p>
          <a:p>
            <a:r>
              <a:rPr lang="ru-RU" sz="2000" i="1" u="sng" dirty="0">
                <a:solidFill>
                  <a:schemeClr val="accent2">
                    <a:lumMod val="75000"/>
                  </a:schemeClr>
                </a:solidFill>
              </a:rPr>
              <a:t>И по-русски приседать. (Балалайка).</a:t>
            </a:r>
          </a:p>
        </p:txBody>
      </p:sp>
    </p:spTree>
    <p:extLst>
      <p:ext uri="{BB962C8B-B14F-4D97-AF65-F5344CB8AC3E}">
        <p14:creationId xmlns:p14="http://schemas.microsoft.com/office/powerpoint/2010/main" xmlns="" val="3104588575"/>
      </p:ext>
    </p:extLst>
  </p:cSld>
  <p:clrMapOvr>
    <a:masterClrMapping/>
  </p:clrMapOvr>
  <p:transition spd="med" advClick="0" advTm="3000">
    <p:dissolv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73050"/>
            <a:ext cx="7416824" cy="1355750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  <a:latin typeface="+mn-lt"/>
              </a:rPr>
              <a:t/>
            </a:r>
            <a:br>
              <a:rPr lang="ru-RU" sz="2400" dirty="0">
                <a:solidFill>
                  <a:srgbClr val="FF0000"/>
                </a:solidFill>
                <a:latin typeface="+mn-lt"/>
              </a:rPr>
            </a:br>
            <a:r>
              <a:rPr lang="ru-RU" sz="4400" dirty="0">
                <a:solidFill>
                  <a:srgbClr val="FF0000"/>
                </a:solidFill>
                <a:latin typeface="Times New Roman"/>
              </a:rPr>
              <a:t> </a:t>
            </a:r>
            <a:r>
              <a:rPr lang="ru-RU" sz="44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Д</a:t>
            </a:r>
            <a:r>
              <a:rPr lang="ru-RU" sz="44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уховые</a:t>
            </a:r>
            <a:r>
              <a:rPr lang="ru-RU" sz="24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sz="24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4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САКСАФОН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31640" y="1124744"/>
            <a:ext cx="3240360" cy="4986431"/>
          </a:xfrm>
        </p:spPr>
        <p:txBody>
          <a:bodyPr>
            <a:normAutofit/>
          </a:bodyPr>
          <a:lstStyle/>
          <a:p>
            <a:r>
              <a:rPr lang="ru-RU" sz="2000" dirty="0"/>
              <a:t> 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628800"/>
            <a:ext cx="4460758" cy="3980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47664" y="1988840"/>
            <a:ext cx="302433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Georgia"/>
              </a:rPr>
              <a:t>Как узнать, где саксофон? –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latin typeface="Georgia"/>
              </a:rPr>
              <a:t>Посмотреть, где спрятан слон: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latin typeface="Georgia"/>
              </a:rPr>
              <a:t>Будто хобот он изогнут...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latin typeface="Georgia"/>
              </a:rPr>
              <a:t>Только кончик – граммофон!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2379154612"/>
      </p:ext>
    </p:extLst>
  </p:cSld>
  <p:clrMapOvr>
    <a:masterClrMapping/>
  </p:clrMapOvr>
  <p:transition spd="med" advClick="0" advTm="3000">
    <p:dissolv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548680"/>
            <a:ext cx="6336704" cy="779686"/>
          </a:xfrm>
        </p:spPr>
        <p:txBody>
          <a:bodyPr>
            <a:normAutofit/>
          </a:bodyPr>
          <a:lstStyle/>
          <a:p>
            <a:pPr algn="ctr"/>
            <a:r>
              <a:rPr lang="ru-RU" sz="4400" b="1" i="1" u="sng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МЕЛОДИКА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59632" y="1124744"/>
            <a:ext cx="2880320" cy="5001419"/>
          </a:xfrm>
        </p:spPr>
        <p:txBody>
          <a:bodyPr>
            <a:normAutofit/>
          </a:bodyPr>
          <a:lstStyle/>
          <a:p>
            <a:r>
              <a:rPr lang="ru-RU" sz="2000" dirty="0"/>
              <a:t>.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3689" y="1700808"/>
            <a:ext cx="5544616" cy="3880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75317404"/>
      </p:ext>
    </p:extLst>
  </p:cSld>
  <p:clrMapOvr>
    <a:masterClrMapping/>
  </p:clrMapOvr>
  <p:transition spd="med" advClick="0" advTm="3000">
    <p:dissolv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260648"/>
            <a:ext cx="3024336" cy="923702"/>
          </a:xfrm>
        </p:spPr>
        <p:txBody>
          <a:bodyPr>
            <a:noAutofit/>
          </a:bodyPr>
          <a:lstStyle/>
          <a:p>
            <a:pPr algn="ctr"/>
            <a:r>
              <a:rPr lang="ru-RU" sz="4400" b="1" i="1" u="sng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             ФЛЕЙТА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63688" y="1435100"/>
            <a:ext cx="3168352" cy="4691063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latin typeface="Georgia"/>
              </a:rPr>
              <a:t>Чудесная трубочка,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latin typeface="Georgia"/>
              </a:rPr>
              <a:t>Не простая дудочка,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latin typeface="Georgia"/>
              </a:rPr>
              <a:t>Бывает золотой, фарфоровой, костяной,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latin typeface="Georgia"/>
              </a:rPr>
              <a:t>Изумительно поёт,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latin typeface="Georgia"/>
              </a:rPr>
              <a:t>Всех в концертный зал зовёт.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i="1" dirty="0">
                <a:latin typeface="Georgia"/>
              </a:rPr>
              <a:t>(Флейта)</a:t>
            </a:r>
            <a:endParaRPr lang="ru-RU" sz="24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700808"/>
            <a:ext cx="3575620" cy="3575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84440" y="1853208"/>
            <a:ext cx="3575620" cy="3575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916832"/>
            <a:ext cx="3888432" cy="3575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240025983"/>
      </p:ext>
    </p:extLst>
  </p:cSld>
  <p:clrMapOvr>
    <a:masterClrMapping/>
  </p:clrMapOvr>
  <p:transition spd="med" advClick="0" advTm="3000">
    <p:dissolv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6984776" cy="14401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lang="ru-RU" sz="4400" dirty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ru-RU" sz="4400" dirty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lang="ru-RU" sz="4400" dirty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ru-RU" sz="44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  <a:t>У</a:t>
            </a:r>
            <a:r>
              <a:rPr lang="ru-RU" sz="44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  <a:t>дарно-клавишные</a:t>
            </a:r>
            <a:r>
              <a:rPr lang="ru-RU" sz="44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  <a:t/>
            </a:r>
            <a:br>
              <a:rPr lang="ru-RU" sz="44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</a:br>
            <a:r>
              <a:rPr lang="ru-RU" sz="4000" b="1" i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РОЯЛЬ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71600" y="1282813"/>
            <a:ext cx="2448272" cy="4569371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000000"/>
                </a:solidFill>
              </a:rPr>
              <a:t>Я стою на трёх ногах, Ноги в чёрных сапогах. Зубы белые, педаль. Как зовут меня? 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11960" y="2690336"/>
            <a:ext cx="352839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492896"/>
            <a:ext cx="4896544" cy="35010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213975865"/>
      </p:ext>
    </p:extLst>
  </p:cSld>
  <p:clrMapOvr>
    <a:masterClrMapping/>
  </p:clrMapOvr>
  <p:transition spd="med" advClick="0" advTm="3000">
    <p:dissolv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1840" y="332656"/>
            <a:ext cx="3008313" cy="792088"/>
          </a:xfrm>
        </p:spPr>
        <p:txBody>
          <a:bodyPr>
            <a:normAutofit/>
          </a:bodyPr>
          <a:lstStyle/>
          <a:p>
            <a:pPr algn="ctr"/>
            <a:r>
              <a:rPr lang="ru-RU" sz="4000" b="1" i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ПИАНИНО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87624" y="1124744"/>
            <a:ext cx="3816424" cy="5001419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Arial"/>
              </a:rPr>
              <a:t>До, ре, ми, фа, соль, ля, си.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latin typeface="Arial"/>
              </a:rPr>
              <a:t>Сколько клавиш посмотри: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latin typeface="Arial"/>
              </a:rPr>
              <a:t>Черные и белые – 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latin typeface="Arial"/>
              </a:rPr>
              <a:t>По ним пальцы бегают.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latin typeface="Arial"/>
              </a:rPr>
              <a:t>Клавишный мой инструмент.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      </a:t>
            </a:r>
            <a:r>
              <a:rPr lang="ru-RU" sz="2400" b="1" dirty="0">
                <a:latin typeface="Arial"/>
              </a:rPr>
              <a:t>Пианино</a:t>
            </a:r>
            <a:r>
              <a:rPr lang="ru-RU" sz="2400" dirty="0">
                <a:latin typeface="Arial"/>
              </a:rPr>
              <a:t> лучше нет! </a:t>
            </a:r>
            <a:endParaRPr lang="ru-RU" sz="2400" dirty="0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844824"/>
            <a:ext cx="3960440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243901888"/>
      </p:ext>
    </p:extLst>
  </p:cSld>
  <p:clrMapOvr>
    <a:masterClrMapping/>
  </p:clrMapOvr>
  <p:transition spd="med" advClick="0" advTm="3000">
    <p:dissolv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147248" cy="923702"/>
          </a:xfrm>
        </p:spPr>
        <p:txBody>
          <a:bodyPr/>
          <a:lstStyle/>
          <a:p>
            <a:pPr algn="ctr"/>
            <a:r>
              <a:rPr lang="ru-RU" b="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ru-RU" sz="4400" b="1" i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  <a:t>К</a:t>
            </a:r>
            <a:r>
              <a:rPr lang="ru-RU" sz="4400" b="1" i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  <a:t>лавишно</a:t>
            </a:r>
            <a:r>
              <a:rPr lang="ru-RU" sz="44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  <a:t> </a:t>
            </a:r>
            <a:r>
              <a:rPr lang="ru-RU" sz="44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  <a:t>– язычковые</a:t>
            </a:r>
            <a:endParaRPr lang="ru-RU" sz="4400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19671" y="2204864"/>
            <a:ext cx="1959347" cy="366412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Объект 4" descr="https://fs00.infourok.ru/images/doc/170/195235/640/img1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268760"/>
            <a:ext cx="7067128" cy="4869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553444382"/>
      </p:ext>
    </p:extLst>
  </p:cSld>
  <p:clrMapOvr>
    <a:masterClrMapping/>
  </p:clrMapOvr>
  <p:transition spd="med" advClick="0" advTm="3000">
    <p:dissolv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91264" cy="779686"/>
          </a:xfrm>
        </p:spPr>
        <p:txBody>
          <a:bodyPr/>
          <a:lstStyle/>
          <a:p>
            <a:pPr algn="ctr"/>
            <a:r>
              <a:rPr lang="ru-RU" sz="44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У</a:t>
            </a:r>
            <a:r>
              <a:rPr lang="ru-RU" sz="44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дарные</a:t>
            </a:r>
            <a:endParaRPr lang="ru-RU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699791" y="3573016"/>
            <a:ext cx="879227" cy="229597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Объект 4" descr="https://fs00.infourok.ru/images/doc/170/195235/640/img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80728"/>
            <a:ext cx="7200800" cy="5040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08385390"/>
      </p:ext>
    </p:extLst>
  </p:cSld>
  <p:clrMapOvr>
    <a:masterClrMapping/>
  </p:clrMapOvr>
  <p:transition spd="med" advClick="0" advTm="3000">
    <p:dissolv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132856" y="2852936"/>
            <a:ext cx="1008112" cy="44807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-3420888" y="4941168"/>
            <a:ext cx="792088" cy="136331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Объект 4" descr="https://fs00.infourok.ru/images/doc/170/195235/640/img7.jpg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810" t="3553" r="3810" b="5253"/>
          <a:stretch>
            <a:fillRect/>
          </a:stretch>
        </p:blipFill>
        <p:spPr bwMode="auto">
          <a:xfrm>
            <a:off x="1115616" y="548680"/>
            <a:ext cx="6984776" cy="55446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 flipH="1">
            <a:off x="9972599" y="987426"/>
            <a:ext cx="1296143" cy="4873625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87337280"/>
      </p:ext>
    </p:extLst>
  </p:cSld>
  <p:clrMapOvr>
    <a:masterClrMapping/>
  </p:clrMapOvr>
  <p:transition spd="med" advClick="0" advTm="3000">
    <p:dissolv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73050"/>
            <a:ext cx="7488832" cy="851694"/>
          </a:xfrm>
        </p:spPr>
        <p:txBody>
          <a:bodyPr>
            <a:normAutofit/>
          </a:bodyPr>
          <a:lstStyle/>
          <a:p>
            <a:pPr algn="ctr"/>
            <a:r>
              <a:rPr lang="ru-RU" sz="44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У</a:t>
            </a:r>
            <a:r>
              <a:rPr lang="ru-RU" sz="44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дарные</a:t>
            </a:r>
            <a:endParaRPr lang="ru-RU" sz="4400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03648" y="1052736"/>
            <a:ext cx="3744416" cy="5073427"/>
          </a:xfrm>
        </p:spPr>
        <p:txBody>
          <a:bodyPr>
            <a:normAutofit fontScale="25000" lnSpcReduction="20000"/>
          </a:bodyPr>
          <a:lstStyle/>
          <a:p>
            <a:endParaRPr lang="ru-RU" sz="3200" dirty="0"/>
          </a:p>
          <a:p>
            <a:r>
              <a:rPr lang="ru-RU" sz="11200" b="1" i="1" dirty="0">
                <a:solidFill>
                  <a:srgbClr val="7030A0"/>
                </a:solidFill>
              </a:rPr>
              <a:t>Ложки</a:t>
            </a:r>
            <a:r>
              <a:rPr lang="ru-RU" sz="8000" dirty="0"/>
              <a:t> – ударный инструмент, представляющий собой деревянные ложки, к рукоятке которой привязывали бубенчики В игровой комплект ложек могут входить 2, 3 или 4 ложки среднего размера и одна большой величины. От того, что размеры разные, возникает впечатление чередования звуков по высоте.</a:t>
            </a:r>
          </a:p>
          <a:p>
            <a:endParaRPr lang="ru-RU" sz="6200" dirty="0"/>
          </a:p>
          <a:p>
            <a:pPr algn="r"/>
            <a:r>
              <a:rPr lang="ru-RU" sz="8000" dirty="0">
                <a:solidFill>
                  <a:srgbClr val="FF0000"/>
                </a:solidFill>
              </a:rPr>
              <a:t>За обедом суп едят,</a:t>
            </a:r>
          </a:p>
          <a:p>
            <a:pPr algn="r"/>
            <a:r>
              <a:rPr lang="ru-RU" sz="8000" dirty="0">
                <a:solidFill>
                  <a:srgbClr val="FF0000"/>
                </a:solidFill>
              </a:rPr>
              <a:t>К вечеру «заговорят»</a:t>
            </a:r>
          </a:p>
          <a:p>
            <a:pPr algn="r"/>
            <a:r>
              <a:rPr lang="ru-RU" sz="8000" dirty="0">
                <a:solidFill>
                  <a:srgbClr val="FF0000"/>
                </a:solidFill>
              </a:rPr>
              <a:t>Деревянные девчонки,</a:t>
            </a:r>
          </a:p>
          <a:p>
            <a:pPr algn="r"/>
            <a:r>
              <a:rPr lang="ru-RU" sz="8000" dirty="0">
                <a:solidFill>
                  <a:srgbClr val="FF0000"/>
                </a:solidFill>
              </a:rPr>
              <a:t>Музыкальные сестренки.</a:t>
            </a:r>
          </a:p>
          <a:p>
            <a:pPr algn="r"/>
            <a:r>
              <a:rPr lang="ru-RU" sz="8000" dirty="0">
                <a:solidFill>
                  <a:srgbClr val="FF0000"/>
                </a:solidFill>
              </a:rPr>
              <a:t>Поиграй и ты немножко</a:t>
            </a:r>
          </a:p>
          <a:p>
            <a:pPr algn="r"/>
            <a:r>
              <a:rPr lang="ru-RU" sz="8000" dirty="0">
                <a:solidFill>
                  <a:srgbClr val="FF0000"/>
                </a:solidFill>
              </a:rPr>
              <a:t>На красивых ярких... </a:t>
            </a:r>
          </a:p>
          <a:p>
            <a:pPr algn="r"/>
            <a:r>
              <a:rPr lang="ru-RU" sz="8000" dirty="0">
                <a:solidFill>
                  <a:srgbClr val="FF0000"/>
                </a:solidFill>
              </a:rPr>
              <a:t>(Ложках)</a:t>
            </a:r>
          </a:p>
          <a:p>
            <a:endParaRPr lang="ru-RU" sz="80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507505" y="2197351"/>
            <a:ext cx="4896203" cy="3039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784241523"/>
      </p:ext>
    </p:extLst>
  </p:cSld>
  <p:clrMapOvr>
    <a:masterClrMapping/>
  </p:clrMapOvr>
  <p:transition spd="med" advClick="0" advTm="3000"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005-005-Gruppy-detskikh-muzykalnykh-instrumentov (1)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CFDD1"/>
              </a:clrFrom>
              <a:clrTo>
                <a:srgbClr val="FCFDD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15616" y="692696"/>
            <a:ext cx="6840760" cy="5030377"/>
          </a:xfrm>
          <a:prstGeom prst="rect">
            <a:avLst/>
          </a:prstGeom>
        </p:spPr>
      </p:pic>
      <p:sp>
        <p:nvSpPr>
          <p:cNvPr id="4" name="Облако 3"/>
          <p:cNvSpPr/>
          <p:nvPr/>
        </p:nvSpPr>
        <p:spPr>
          <a:xfrm>
            <a:off x="9756576" y="620688"/>
            <a:ext cx="1008112" cy="1296144"/>
          </a:xfrm>
          <a:prstGeom prst="cloud">
            <a:avLst/>
          </a:prstGeom>
          <a:blipFill>
            <a:blip r:embed="rId4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10908704" y="1700808"/>
            <a:ext cx="914400" cy="1008112"/>
          </a:xfrm>
          <a:prstGeom prst="star5">
            <a:avLst>
              <a:gd name="adj" fmla="val 27734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 descr="kisspng-erziehung-music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60232" y="620688"/>
            <a:ext cx="1471876" cy="17662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V_strane_muzykalnyh_instrumentov_-_PETER_v_strane_muzykalnyh_instrumentov_glava_3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1259632" y="393305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Click="0" advTm="3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67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273050"/>
            <a:ext cx="3744416" cy="707678"/>
          </a:xfrm>
        </p:spPr>
        <p:txBody>
          <a:bodyPr>
            <a:normAutofit/>
          </a:bodyPr>
          <a:lstStyle/>
          <a:p>
            <a:pPr algn="ctr"/>
            <a:r>
              <a:rPr lang="ru-RU" sz="4400" b="1" i="1" u="sng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БУБЕН</a:t>
            </a:r>
            <a:endParaRPr lang="ru-RU" sz="4400" b="1" i="1" u="sng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31640" y="980728"/>
            <a:ext cx="4248472" cy="5145435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solidFill>
                  <a:srgbClr val="FF0000"/>
                </a:solidFill>
              </a:rPr>
              <a:t>Бубен</a:t>
            </a:r>
            <a:r>
              <a:rPr lang="ru-RU" sz="2000" dirty="0"/>
              <a:t> - один из ударных инструментов, пришедший в симфонический оркестр в XIX веке, бубен был известен еще в странах Древнего Востока. Бубен – музыкальный ударный инструмент в виде деревянного обруча, с натянутой на одной стороне кожаной мембраной. В прорезях обруча парами прикрепляются тонкие пластинки, на них подвешиваются бубенчики. На нем играют, встряхивая его в воздухе, ударяя по его коже ладонью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757860" y="2091012"/>
            <a:ext cx="4351604" cy="2851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64728759"/>
      </p:ext>
    </p:extLst>
  </p:cSld>
  <p:clrMapOvr>
    <a:masterClrMapping/>
  </p:clrMapOvr>
  <p:transition spd="med" advClick="0" advTm="3000">
    <p:dissolv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3168352" cy="635670"/>
          </a:xfrm>
        </p:spPr>
        <p:txBody>
          <a:bodyPr>
            <a:noAutofit/>
          </a:bodyPr>
          <a:lstStyle/>
          <a:p>
            <a:pPr algn="ctr"/>
            <a:r>
              <a:rPr lang="ru-RU" sz="4400" b="1" i="1" u="sng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ТРЕЩОТКА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55576" y="980728"/>
            <a:ext cx="3744416" cy="5145435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solidFill>
                  <a:srgbClr val="FF0000"/>
                </a:solidFill>
              </a:rPr>
              <a:t>Трещотки </a:t>
            </a:r>
            <a:r>
              <a:rPr lang="ru-RU" sz="2000" dirty="0"/>
              <a:t>– ударный музыкальный инструмент, заменяющий хлопки в ладоши. Письменных свидетельств упоминания в древней Руси этого инструмента нет. При археологических раскопках в Новгороде в 1992 году были найдены две дощечки, которые, по предположению В. И. </a:t>
            </a:r>
            <a:r>
              <a:rPr lang="ru-RU" sz="2000" dirty="0" err="1"/>
              <a:t>Поведкина</a:t>
            </a:r>
            <a:r>
              <a:rPr lang="ru-RU" sz="2000" dirty="0"/>
              <a:t>, входили в комплект древних новгородских трещоток в ХII веке</a:t>
            </a:r>
            <a:r>
              <a:rPr lang="ru-RU" dirty="0"/>
              <a:t>.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692696"/>
            <a:ext cx="3312368" cy="31756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861048"/>
            <a:ext cx="2808312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88562288"/>
      </p:ext>
    </p:extLst>
  </p:cSld>
  <p:clrMapOvr>
    <a:masterClrMapping/>
  </p:clrMapOvr>
  <p:transition spd="med" advClick="0" advTm="3000">
    <p:dissolv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003232" cy="779686"/>
          </a:xfrm>
        </p:spPr>
        <p:txBody>
          <a:bodyPr>
            <a:normAutofit/>
          </a:bodyPr>
          <a:lstStyle/>
          <a:p>
            <a:pPr algn="ctr"/>
            <a:r>
              <a:rPr lang="ru-RU" sz="4400" b="1" i="1" u="sng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МАРАКАСЫ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1560" y="1124745"/>
            <a:ext cx="2808312" cy="3096344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Arial"/>
              </a:rPr>
              <a:t>Он похож на погремушку,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latin typeface="Arial"/>
              </a:rPr>
              <a:t>Только это не игрушка! 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latin typeface="Arial"/>
              </a:rPr>
              <a:t>(Маракас)</a:t>
            </a:r>
            <a:endParaRPr lang="ru-RU" sz="24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282699"/>
            <a:ext cx="5770984" cy="46665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86453332"/>
      </p:ext>
    </p:extLst>
  </p:cSld>
  <p:clrMapOvr>
    <a:masterClrMapping/>
  </p:clrMapOvr>
  <p:transition spd="med" advClick="0" advTm="3000">
    <p:dissolv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4978896" cy="779686"/>
          </a:xfrm>
        </p:spPr>
        <p:txBody>
          <a:bodyPr>
            <a:normAutofit/>
          </a:bodyPr>
          <a:lstStyle/>
          <a:p>
            <a:pPr algn="ctr"/>
            <a:r>
              <a:rPr lang="ru-RU" sz="4400" b="1" i="1" u="sng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ТРЕУГОЛЬНИК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43608" y="1052736"/>
            <a:ext cx="3528392" cy="5073427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самый сказочный момент  вступит этот инструмент.</a:t>
            </a: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совсем не каждый знает, что в оркестре он играет!</a:t>
            </a: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Тихо, нежно зазвенит, будто всё посеребрит.</a:t>
            </a: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затем умолкнет скоро по сигналу дирижёра.</a:t>
            </a: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Знает это каждый школьник. </a:t>
            </a: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Что                                         такое...                                   </a:t>
            </a: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(Треугольник)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996952"/>
            <a:ext cx="3250704" cy="32507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692696"/>
            <a:ext cx="3821410" cy="24227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12560" y="1196752"/>
            <a:ext cx="1597546" cy="2422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94175703"/>
      </p:ext>
    </p:extLst>
  </p:cSld>
  <p:clrMapOvr>
    <a:masterClrMapping/>
  </p:clrMapOvr>
  <p:transition spd="med" advClick="0" advTm="3000">
    <p:dissolv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132856" y="1916832"/>
            <a:ext cx="2949178" cy="16002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-3492896" y="3046412"/>
            <a:ext cx="2949178" cy="381158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Объект 4" descr="https://fs00.infourok.ru/images/doc/170/195235/img1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7704856" cy="55446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208807540"/>
      </p:ext>
    </p:extLst>
  </p:cSld>
  <p:clrMapOvr>
    <a:masterClrMapping/>
  </p:clrMapOvr>
  <p:transition spd="med" advClick="0" advTm="3000">
    <p:dissolv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376108407_1111111.jpg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 cstate="print"/>
          <a:srcRect l="4854" t="16279" r="5825" b="3488"/>
          <a:stretch>
            <a:fillRect/>
          </a:stretch>
        </p:blipFill>
        <p:spPr>
          <a:xfrm>
            <a:off x="1475656" y="836712"/>
            <a:ext cx="6408712" cy="54726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 descr="kisspng-erziehung-music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628784" y="908720"/>
            <a:ext cx="1424379" cy="14782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kisspng-erziehung-music.pn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900592" y="1628800"/>
            <a:ext cx="7344816" cy="5508612"/>
          </a:xfrm>
          <a:prstGeom prst="rect">
            <a:avLst/>
          </a:prstGeom>
        </p:spPr>
      </p:pic>
      <p:pic>
        <p:nvPicPr>
          <p:cNvPr id="5" name="Рисунок 4" descr="kisspng-erziehung-music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144000" y="971346"/>
            <a:ext cx="7848872" cy="58866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403648" y="260648"/>
            <a:ext cx="6374532" cy="749499"/>
          </a:xfrm>
        </p:spPr>
        <p:txBody>
          <a:bodyPr>
            <a:normAutofit fontScale="90000"/>
          </a:bodyPr>
          <a:lstStyle/>
          <a:p>
            <a:r>
              <a:rPr lang="ru-RU" i="1" u="sng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r>
              <a:rPr lang="ru-RU" sz="3200" i="1" u="sng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ародные музыкальные инструменты</a:t>
            </a:r>
            <a:endParaRPr lang="ru-RU" i="1" u="sng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-2196752" y="4221088"/>
            <a:ext cx="1927126" cy="1883867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med" advClick="0" advTm="3000">
    <p:dissolv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TextBox 5"/>
          <p:cNvSpPr txBox="1">
            <a:spLocks noChangeArrowheads="1"/>
          </p:cNvSpPr>
          <p:nvPr/>
        </p:nvSpPr>
        <p:spPr bwMode="auto">
          <a:xfrm>
            <a:off x="1547664" y="1052736"/>
            <a:ext cx="2880320" cy="4801314"/>
          </a:xfrm>
          <a:prstGeom prst="rect">
            <a:avLst/>
          </a:prstGeom>
          <a:solidFill>
            <a:srgbClr val="F8F8F8">
              <a:alpha val="39999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Monotype Corsiva" pitchFamily="66" charset="0"/>
              </a:rPr>
              <a:t>КЛАВЕС</a:t>
            </a:r>
            <a:r>
              <a:rPr lang="ru-RU" dirty="0">
                <a:latin typeface="Monotype Corsiva" pitchFamily="66" charset="0"/>
              </a:rPr>
              <a:t> - кубинский народный ударный инструмент, две палочки из черного дерева разной толщины. По легенде эти палочки символизируют Мужчину и Женщину. При игре палочками ударяют друг о друга, при этом пальцы левой руки, держащие палочку, по которой ударяют, складываются особым образом, чтобы создать своеобразный резонатор. На </a:t>
            </a:r>
            <a:r>
              <a:rPr lang="ru-RU" dirty="0" err="1" smtClean="0">
                <a:latin typeface="Monotype Corsiva" pitchFamily="66" charset="0"/>
              </a:rPr>
              <a:t>клаве</a:t>
            </a:r>
            <a:r>
              <a:rPr lang="ru-RU" dirty="0" err="1" smtClean="0"/>
              <a:t>се</a:t>
            </a:r>
            <a:r>
              <a:rPr lang="ru-RU" dirty="0" smtClean="0">
                <a:latin typeface="Monotype Corsiva" pitchFamily="66" charset="0"/>
              </a:rPr>
              <a:t> </a:t>
            </a:r>
            <a:r>
              <a:rPr lang="ru-RU" dirty="0">
                <a:latin typeface="Monotype Corsiva" pitchFamily="66" charset="0"/>
              </a:rPr>
              <a:t>можно играть самые разнообразные ритмические рисунки.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71688" y="357188"/>
            <a:ext cx="514350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u="sng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+mn-cs"/>
              </a:rPr>
              <a:t>КЛАВЕС</a:t>
            </a:r>
          </a:p>
        </p:txBody>
      </p:sp>
      <p:pic>
        <p:nvPicPr>
          <p:cNvPr id="6150" name="Рисунок 8" descr="клавес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1124744"/>
            <a:ext cx="4143375" cy="4685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3000">
    <p:dissolv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928938" y="214313"/>
            <a:ext cx="4500562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u="sng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+mn-cs"/>
              </a:rPr>
              <a:t>КОРОБОЧКА</a:t>
            </a:r>
          </a:p>
        </p:txBody>
      </p:sp>
      <p:sp>
        <p:nvSpPr>
          <p:cNvPr id="7173" name="TextBox 6"/>
          <p:cNvSpPr txBox="1">
            <a:spLocks noChangeArrowheads="1"/>
          </p:cNvSpPr>
          <p:nvPr/>
        </p:nvSpPr>
        <p:spPr bwMode="auto">
          <a:xfrm>
            <a:off x="1115616" y="1143000"/>
            <a:ext cx="3456384" cy="5355312"/>
          </a:xfrm>
          <a:prstGeom prst="rect">
            <a:avLst/>
          </a:prstGeom>
          <a:solidFill>
            <a:srgbClr val="F8F8F8">
              <a:alpha val="39999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Monotype Corsiva" pitchFamily="66" charset="0"/>
              </a:rPr>
              <a:t>ДЕРЕВЯННАЯ КОРОБОЧКА </a:t>
            </a:r>
            <a:r>
              <a:rPr lang="ru-RU" dirty="0" smtClean="0">
                <a:latin typeface="Monotype Corsiva" pitchFamily="66" charset="0"/>
              </a:rPr>
              <a:t>- один </a:t>
            </a:r>
            <a:r>
              <a:rPr lang="ru-RU" dirty="0">
                <a:latin typeface="Monotype Corsiva" pitchFamily="66" charset="0"/>
              </a:rPr>
              <a:t>из самых распространённых ударных музыкальных инструментов с неопределённой высотой звучания. Звучание инструмента — характерный цокающий звук.</a:t>
            </a:r>
          </a:p>
          <a:p>
            <a:pPr algn="ctr"/>
            <a:r>
              <a:rPr lang="ru-RU" dirty="0">
                <a:latin typeface="Monotype Corsiva" pitchFamily="66" charset="0"/>
              </a:rPr>
              <a:t>Представляет собой прямоугольный брусок звонкого, хорошо высушенного дерева. С одной стороны, ближе к верхней части бруска, выдолблена глубокая щель шириной около 1 см. На инструменте играют деревянными или пластиковыми палочками. В зависимости от размера коробочки, звук может быть выше или ниже, поэтому зачастую композиторы используют несколько </a:t>
            </a:r>
            <a:r>
              <a:rPr lang="ru-RU" dirty="0" err="1">
                <a:latin typeface="Monotype Corsiva" pitchFamily="66" charset="0"/>
              </a:rPr>
              <a:t>вуд-блоков</a:t>
            </a:r>
            <a:r>
              <a:rPr lang="ru-RU" dirty="0">
                <a:latin typeface="Monotype Corsiva" pitchFamily="66" charset="0"/>
              </a:rPr>
              <a:t>, звучащих по-разному.</a:t>
            </a:r>
          </a:p>
          <a:p>
            <a:endParaRPr lang="ru-RU" dirty="0">
              <a:latin typeface="Monotype Corsiva" pitchFamily="66" charset="0"/>
            </a:endParaRPr>
          </a:p>
        </p:txBody>
      </p:sp>
      <p:pic>
        <p:nvPicPr>
          <p:cNvPr id="7174" name="Рисунок 7" descr="коробочка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060848"/>
            <a:ext cx="4085297" cy="29277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3000">
    <p:dissolv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071813" y="214313"/>
            <a:ext cx="3643312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u="sng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+mn-cs"/>
              </a:rPr>
              <a:t>ТАРЕЛКИ</a:t>
            </a:r>
          </a:p>
        </p:txBody>
      </p:sp>
      <p:sp>
        <p:nvSpPr>
          <p:cNvPr id="8197" name="Прямоугольник 6"/>
          <p:cNvSpPr>
            <a:spLocks noChangeArrowheads="1"/>
          </p:cNvSpPr>
          <p:nvPr/>
        </p:nvSpPr>
        <p:spPr bwMode="auto">
          <a:xfrm>
            <a:off x="971600" y="692696"/>
            <a:ext cx="3096343" cy="5663089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Monotype Corsiva" pitchFamily="66" charset="0"/>
              </a:rPr>
              <a:t>ТАРЕЛКИ</a:t>
            </a:r>
            <a:r>
              <a:rPr lang="ru-RU" dirty="0">
                <a:latin typeface="Monotype Corsiva" pitchFamily="66" charset="0"/>
              </a:rPr>
              <a:t> — ударный музыкальный инструмент с неопределенной высотой звучания. Тарелки известны с древнейших времен, встречаясь в Китае, Индии, позже в Греции и Турции.</a:t>
            </a:r>
          </a:p>
          <a:p>
            <a:pPr algn="ctr"/>
            <a:r>
              <a:rPr lang="ru-RU" dirty="0">
                <a:latin typeface="Monotype Corsiva" pitchFamily="66" charset="0"/>
              </a:rPr>
              <a:t>Представляют собой диск выпуклой формы, изготовленный из особых сплавов путем литья и последующей ковки. В центре тарелки имеется отверстие, предназначенное для закрепления инструмента на специальной стойке или для прикрепления ремня.</a:t>
            </a:r>
          </a:p>
          <a:p>
            <a:pPr algn="ctr"/>
            <a:r>
              <a:rPr lang="ru-RU" dirty="0">
                <a:latin typeface="Monotype Corsiva" pitchFamily="66" charset="0"/>
              </a:rPr>
              <a:t>Среди основных приемов игры: удары различными палочками и колотушками, удары тарелок друг о друга, игра смычком</a:t>
            </a:r>
            <a:r>
              <a:rPr lang="ru-RU" sz="2000" dirty="0">
                <a:latin typeface="Monotype Corsiva" pitchFamily="66" charset="0"/>
              </a:rPr>
              <a:t>.</a:t>
            </a:r>
          </a:p>
        </p:txBody>
      </p:sp>
      <p:pic>
        <p:nvPicPr>
          <p:cNvPr id="8198" name="Рисунок 7" descr="тарелка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700808"/>
            <a:ext cx="3570163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3000">
    <p:dissolv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Рисунок 4" descr="29691469_28841729_27354182_18310189_1203403372_0a0b31ef7b1a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0592" y="2852936"/>
            <a:ext cx="2516740" cy="3717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786063" y="214313"/>
            <a:ext cx="3857625" cy="6413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3600" b="1" u="sng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ТРЕУГОЛЬНИК</a:t>
            </a:r>
          </a:p>
        </p:txBody>
      </p:sp>
      <p:pic>
        <p:nvPicPr>
          <p:cNvPr id="9221" name="Рисунок 7" descr="треугольник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1484784"/>
            <a:ext cx="2736279" cy="280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2" name="Прямоугольник 6"/>
          <p:cNvSpPr>
            <a:spLocks noChangeArrowheads="1"/>
          </p:cNvSpPr>
          <p:nvPr/>
        </p:nvSpPr>
        <p:spPr bwMode="auto">
          <a:xfrm>
            <a:off x="971600" y="764704"/>
            <a:ext cx="5544616" cy="5355312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Monotype Corsiva" pitchFamily="66" charset="0"/>
              </a:rPr>
              <a:t>ТРЕУГОЛЬНИК</a:t>
            </a:r>
            <a:r>
              <a:rPr lang="ru-RU" dirty="0">
                <a:latin typeface="Monotype Corsiva" pitchFamily="66" charset="0"/>
              </a:rPr>
              <a:t> — ударный музыкальный инструмент в виде металлического прута (обычно из стали или алюминия), изогнутого в форме треугольника. Один из углов оставлен открытым (концы прута почти касаются).</a:t>
            </a:r>
          </a:p>
          <a:p>
            <a:pPr algn="ctr"/>
            <a:r>
              <a:rPr lang="ru-RU" dirty="0">
                <a:latin typeface="Monotype Corsiva" pitchFamily="66" charset="0"/>
              </a:rPr>
              <a:t>Треугольник принадлежит к инструментам с неопределённой высотой звука, имеет блестящий и яркий тембр. Как правило, ему поручаются несложные ритмические фигуры и тремоло. Треугольник подвешивается за один из углов на тонкой проволоке или тесьме, которую держат в руке или прикрепляют к пюпитру. По треугольнику ударяют металлической (реже деревянной) палочкой.</a:t>
            </a:r>
          </a:p>
          <a:p>
            <a:pPr algn="ctr"/>
            <a:r>
              <a:rPr lang="ru-RU" dirty="0">
                <a:latin typeface="Monotype Corsiva" pitchFamily="66" charset="0"/>
              </a:rPr>
              <a:t>С конца XVIII века треугольник — один из основных ударных инструментов симфонического оркестра. В сочинениях Гайдна, Моцарта и Бетховена он использовался для имитации так называемой «янычарской музыки». Одно из первых сочинений, в котором треугольнику поручена достаточно ответственная самостоятельная партия — Концерт № 1 для фортепиано с оркестром Листа.</a:t>
            </a:r>
          </a:p>
        </p:txBody>
      </p:sp>
    </p:spTree>
  </p:cSld>
  <p:clrMapOvr>
    <a:masterClrMapping/>
  </p:clrMapOvr>
  <p:transition spd="med" advClick="0" advTm="3000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2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ED8"/>
              </a:clrFrom>
              <a:clrTo>
                <a:srgbClr val="FFFED8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07636" y="620688"/>
            <a:ext cx="7008779" cy="5256584"/>
          </a:xfrm>
          <a:prstGeom prst="rect">
            <a:avLst/>
          </a:prstGeom>
        </p:spPr>
      </p:pic>
      <p:sp>
        <p:nvSpPr>
          <p:cNvPr id="3" name="5-конечная звезда 2"/>
          <p:cNvSpPr/>
          <p:nvPr/>
        </p:nvSpPr>
        <p:spPr>
          <a:xfrm>
            <a:off x="10044608" y="1196752"/>
            <a:ext cx="914400" cy="1008112"/>
          </a:xfrm>
          <a:prstGeom prst="star5">
            <a:avLst>
              <a:gd name="adj" fmla="val 27734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5-конечная звезда 3"/>
          <p:cNvSpPr/>
          <p:nvPr/>
        </p:nvSpPr>
        <p:spPr>
          <a:xfrm>
            <a:off x="10116616" y="1484784"/>
            <a:ext cx="914400" cy="1008112"/>
          </a:xfrm>
          <a:prstGeom prst="star5">
            <a:avLst>
              <a:gd name="adj" fmla="val 27734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9612560" y="1340768"/>
            <a:ext cx="914400" cy="1008112"/>
          </a:xfrm>
          <a:prstGeom prst="star5">
            <a:avLst>
              <a:gd name="adj" fmla="val 27734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10620672" y="1196752"/>
            <a:ext cx="914400" cy="1008112"/>
          </a:xfrm>
          <a:prstGeom prst="star5">
            <a:avLst>
              <a:gd name="adj" fmla="val 0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kisspng-erziehung-music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5013176"/>
            <a:ext cx="1375865" cy="16510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kisspng-erziehung-music.png"/>
          <p:cNvPicPr>
            <a:picLocks noChangeAspect="1"/>
          </p:cNvPicPr>
          <p:nvPr/>
        </p:nvPicPr>
        <p:blipFill>
          <a:blip r:embed="rId5" cstate="print">
            <a:lum/>
          </a:blip>
          <a:stretch>
            <a:fillRect/>
          </a:stretch>
        </p:blipFill>
        <p:spPr>
          <a:xfrm>
            <a:off x="7020272" y="548680"/>
            <a:ext cx="1368152" cy="13064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V_strane_muzykalnyh_instrumentov_-_PETER_v_strane_muzykalnyh_instrumentov_glava_3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971600" y="321297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Click="0" advTm="3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679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714750" y="214313"/>
            <a:ext cx="228600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u="sng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+mn-cs"/>
              </a:rPr>
              <a:t>ЛОЖКИ</a:t>
            </a:r>
          </a:p>
        </p:txBody>
      </p:sp>
      <p:sp>
        <p:nvSpPr>
          <p:cNvPr id="10245" name="Прямоугольник 6"/>
          <p:cNvSpPr>
            <a:spLocks noChangeArrowheads="1"/>
          </p:cNvSpPr>
          <p:nvPr/>
        </p:nvSpPr>
        <p:spPr bwMode="auto">
          <a:xfrm>
            <a:off x="971600" y="764704"/>
            <a:ext cx="3347864" cy="5355312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Monotype Corsiva" pitchFamily="66" charset="0"/>
              </a:rPr>
              <a:t>ДЕРЕВЯННЫЕ ЛОЖКИ </a:t>
            </a:r>
            <a:r>
              <a:rPr lang="ru-RU" dirty="0">
                <a:latin typeface="Monotype Corsiva" pitchFamily="66" charset="0"/>
              </a:rPr>
              <a:t>используются в славянской традиции как музыкальный инструмент. Игровой комплект составляет от 3 до 5 ложек, иногда разного размера. Звук извлекается путём ударения друг о друга задних сторон черпаков. Тембр звука зависит от способа </a:t>
            </a:r>
            <a:r>
              <a:rPr lang="ru-RU" dirty="0" err="1">
                <a:latin typeface="Monotype Corsiva" pitchFamily="66" charset="0"/>
              </a:rPr>
              <a:t>звукоизвлечения</a:t>
            </a:r>
            <a:r>
              <a:rPr lang="ru-RU" dirty="0">
                <a:latin typeface="Monotype Corsiva" pitchFamily="66" charset="0"/>
              </a:rPr>
              <a:t>.</a:t>
            </a:r>
          </a:p>
          <a:p>
            <a:pPr algn="ctr"/>
            <a:r>
              <a:rPr lang="ru-RU" dirty="0">
                <a:latin typeface="Monotype Corsiva" pitchFamily="66" charset="0"/>
              </a:rPr>
              <a:t>Обычно один исполнитель использует три ложки, две из которых закладываются между пальцами левой руки, а третья берётся в правую. Удары производятся третьей ложкой по двум в левой руке. Обычно для удобства удары производятся на руке или колене. Иногда к ложкам подвешивают бубенчики.</a:t>
            </a:r>
          </a:p>
        </p:txBody>
      </p:sp>
      <p:pic>
        <p:nvPicPr>
          <p:cNvPr id="10246" name="Рисунок 7" descr="ложка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02100" y="1268760"/>
            <a:ext cx="3903706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3000">
    <p:dissolv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714750" y="214313"/>
            <a:ext cx="200025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u="sng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+mn-cs"/>
              </a:rPr>
              <a:t>БУБЕН</a:t>
            </a:r>
          </a:p>
        </p:txBody>
      </p:sp>
      <p:sp>
        <p:nvSpPr>
          <p:cNvPr id="11269" name="Прямоугольник 6"/>
          <p:cNvSpPr>
            <a:spLocks noChangeArrowheads="1"/>
          </p:cNvSpPr>
          <p:nvPr/>
        </p:nvSpPr>
        <p:spPr bwMode="auto">
          <a:xfrm>
            <a:off x="683568" y="1268760"/>
            <a:ext cx="3429000" cy="3170099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>
                <a:latin typeface="Monotype Corsiva" pitchFamily="66" charset="0"/>
              </a:rPr>
              <a:t>БУБЕН</a:t>
            </a:r>
            <a:r>
              <a:rPr lang="ru-RU" dirty="0">
                <a:latin typeface="Monotype Corsiva" pitchFamily="66" charset="0"/>
              </a:rPr>
              <a:t> — ударный музыкальный инструмент неопределённой высоты звучания, состоящий из кожаной мембраны, натянутой на деревянный обод. К некоторым разновидностям бубнов подвешены металлические колокольчики, которые начинают звенеть, когда исполнитель ударяет по мембране бубна, потирает её или встряхивает весь инструмент</a:t>
            </a:r>
            <a:r>
              <a:rPr lang="ru-RU" sz="2000" dirty="0">
                <a:latin typeface="Monotype Corsiva" pitchFamily="66" charset="0"/>
              </a:rPr>
              <a:t>.</a:t>
            </a:r>
          </a:p>
        </p:txBody>
      </p:sp>
      <p:pic>
        <p:nvPicPr>
          <p:cNvPr id="11270" name="Рисунок 7" descr="бубен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1412776"/>
            <a:ext cx="4176464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3000">
    <p:dissolv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857500" y="142875"/>
            <a:ext cx="3500438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u="sng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+mn-cs"/>
              </a:rPr>
              <a:t>ТРЕЩЕТКИ</a:t>
            </a:r>
          </a:p>
        </p:txBody>
      </p:sp>
      <p:sp>
        <p:nvSpPr>
          <p:cNvPr id="12293" name="Прямоугольник 6"/>
          <p:cNvSpPr>
            <a:spLocks noChangeArrowheads="1"/>
          </p:cNvSpPr>
          <p:nvPr/>
        </p:nvSpPr>
        <p:spPr bwMode="auto">
          <a:xfrm>
            <a:off x="827584" y="836712"/>
            <a:ext cx="5328592" cy="5355312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Monotype Corsiva" pitchFamily="66" charset="0"/>
              </a:rPr>
              <a:t>ТРЕЩЕТКА</a:t>
            </a:r>
            <a:r>
              <a:rPr lang="ru-RU" dirty="0">
                <a:latin typeface="Monotype Corsiva" pitchFamily="66" charset="0"/>
              </a:rPr>
              <a:t> - народный музыкальный инструмент, </a:t>
            </a:r>
            <a:r>
              <a:rPr lang="ru-RU" dirty="0" err="1">
                <a:latin typeface="Monotype Corsiva" pitchFamily="66" charset="0"/>
              </a:rPr>
              <a:t>идиофон</a:t>
            </a:r>
            <a:r>
              <a:rPr lang="ru-RU" dirty="0">
                <a:latin typeface="Monotype Corsiva" pitchFamily="66" charset="0"/>
              </a:rPr>
              <a:t>, заменяющий хлопки в ладоши.</a:t>
            </a:r>
          </a:p>
          <a:p>
            <a:pPr algn="ctr"/>
            <a:r>
              <a:rPr lang="ru-RU" dirty="0" err="1">
                <a:latin typeface="Monotype Corsiva" pitchFamily="66" charset="0"/>
              </a:rPr>
              <a:t>ТрещЕтки</a:t>
            </a:r>
            <a:r>
              <a:rPr lang="ru-RU" dirty="0">
                <a:latin typeface="Monotype Corsiva" pitchFamily="66" charset="0"/>
              </a:rPr>
              <a:t> состоят из набора 18 - 20 тонких дощечек (обычно дубовых) длиной 16 - 18 см. Они соединяются между собой плотной верёвкой, продетой в отверстия верхней части дощечек. Для разделения дощечек между ними вверху вставляются небольшие пластинки из дерева шириной приблизительно 2 см.</a:t>
            </a:r>
          </a:p>
          <a:p>
            <a:pPr algn="ctr"/>
            <a:r>
              <a:rPr lang="ru-RU" dirty="0">
                <a:latin typeface="Monotype Corsiva" pitchFamily="66" charset="0"/>
              </a:rPr>
              <a:t>Существует и другая конструкция </a:t>
            </a:r>
            <a:r>
              <a:rPr lang="ru-RU" dirty="0" err="1">
                <a:latin typeface="Monotype Corsiva" pitchFamily="66" charset="0"/>
              </a:rPr>
              <a:t>трещетки</a:t>
            </a:r>
            <a:r>
              <a:rPr lang="ru-RU" dirty="0">
                <a:latin typeface="Monotype Corsiva" pitchFamily="66" charset="0"/>
              </a:rPr>
              <a:t> - прямоугольный ящичек с помещённым внутри деревянным зубчатым колесом, прикреплённым к маленькой рукоятке. В одной из стенок этого ящичка делается прорез, в отверстии которого неподвижно укреплена тонкая упругая деревянная или металлическая пластинка.</a:t>
            </a:r>
            <a:endParaRPr lang="ru-RU" b="1" dirty="0">
              <a:latin typeface="Monotype Corsiva" pitchFamily="66" charset="0"/>
            </a:endParaRPr>
          </a:p>
          <a:p>
            <a:pPr algn="ctr"/>
            <a:r>
              <a:rPr lang="ru-RU" dirty="0" err="1">
                <a:latin typeface="Monotype Corsiva" pitchFamily="66" charset="0"/>
              </a:rPr>
              <a:t>Трещетка</a:t>
            </a:r>
            <a:r>
              <a:rPr lang="ru-RU" dirty="0">
                <a:latin typeface="Monotype Corsiva" pitchFamily="66" charset="0"/>
              </a:rPr>
              <a:t> держится за веревку двумя руками, резкие или плавные движения позволяют издавать различные звуки. При этом руки находятся на уровне груди, головы, а иногда поднимаются чтобы привлечь внимание своим внешним видом.</a:t>
            </a:r>
          </a:p>
        </p:txBody>
      </p:sp>
      <p:pic>
        <p:nvPicPr>
          <p:cNvPr id="12294" name="Рисунок 7" descr="трещетка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404664"/>
            <a:ext cx="1028700" cy="98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5" name="Рисунок 8" descr="трещетка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12160" y="1340768"/>
            <a:ext cx="257175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6" name="Рисунок 9" descr="трещетка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3645024"/>
            <a:ext cx="2452687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3000">
    <p:dissolv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00313" y="142875"/>
            <a:ext cx="4143375" cy="6413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3600" b="1" u="sng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КОЛОКОЛЬЧИКИ</a:t>
            </a:r>
          </a:p>
        </p:txBody>
      </p:sp>
      <p:sp>
        <p:nvSpPr>
          <p:cNvPr id="13317" name="Прямоугольник 6"/>
          <p:cNvSpPr>
            <a:spLocks noChangeArrowheads="1"/>
          </p:cNvSpPr>
          <p:nvPr/>
        </p:nvSpPr>
        <p:spPr bwMode="auto">
          <a:xfrm>
            <a:off x="683568" y="736600"/>
            <a:ext cx="7632848" cy="3293209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b="1" dirty="0">
                <a:latin typeface="Monotype Corsiva" pitchFamily="66" charset="0"/>
              </a:rPr>
              <a:t>КОЛОКОЛЬЧИКИ</a:t>
            </a:r>
            <a:r>
              <a:rPr lang="ru-RU" sz="1600" dirty="0">
                <a:latin typeface="Monotype Corsiva" pitchFamily="66" charset="0"/>
              </a:rPr>
              <a:t> — ударный музыкальный инструмент с определённой высотой звучания. Инструмент обладает </a:t>
            </a:r>
            <a:r>
              <a:rPr lang="ru-RU" sz="1600" dirty="0" err="1">
                <a:latin typeface="Monotype Corsiva" pitchFamily="66" charset="0"/>
              </a:rPr>
              <a:t>светлозвенящим</a:t>
            </a:r>
            <a:r>
              <a:rPr lang="ru-RU" sz="1600" dirty="0">
                <a:latin typeface="Monotype Corsiva" pitchFamily="66" charset="0"/>
              </a:rPr>
              <a:t> тембром в пиано, блестящим и ярким — в форте. Колокольчики существуют в двух разновидностях: простые и клавишные.</a:t>
            </a:r>
          </a:p>
          <a:p>
            <a:r>
              <a:rPr lang="ru-RU" sz="1600" dirty="0">
                <a:latin typeface="Monotype Corsiva" pitchFamily="66" charset="0"/>
              </a:rPr>
              <a:t>Простые колокольчики представляют собой набор настроенных по хроматизму металлических пластинок, размещённых в два ряда на деревянной раме трапециевидной формы. Расположение пластинок на них аналогично расположению белых и чёрных клавиш фортепиано. Применяемый диапазон колокольчиков — от третьей октавы до пятой октавы, на некоторых инструментах — шире. Играют на обычных колокольчиках двумя маленькими металлическими молоточками или деревянными палочками.</a:t>
            </a:r>
          </a:p>
          <a:p>
            <a:r>
              <a:rPr lang="ru-RU" sz="1600" dirty="0">
                <a:latin typeface="Monotype Corsiva" pitchFamily="66" charset="0"/>
              </a:rPr>
              <a:t>В клавишных колокольчиках пластинки заключены в корпус наподобие маленького пианино, где имеется несложный механизм молоточков, передающий удары от клавиш к пластинкам (этот механизм схож с механизмом челесты). Клавишные колокольчики технически подвижнее простых, но проигрывают им в чистоте тембра.</a:t>
            </a:r>
          </a:p>
        </p:txBody>
      </p:sp>
      <p:pic>
        <p:nvPicPr>
          <p:cNvPr id="13318" name="Рисунок 7" descr="колокольчики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3908448"/>
            <a:ext cx="4656907" cy="24337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3000">
    <p:dissolv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786063" y="188640"/>
            <a:ext cx="371475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u="sng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+mn-cs"/>
              </a:rPr>
              <a:t>КУГИКЛЫ</a:t>
            </a:r>
          </a:p>
        </p:txBody>
      </p:sp>
      <p:sp>
        <p:nvSpPr>
          <p:cNvPr id="14341" name="Прямоугольник 6"/>
          <p:cNvSpPr>
            <a:spLocks noChangeArrowheads="1"/>
          </p:cNvSpPr>
          <p:nvPr/>
        </p:nvSpPr>
        <p:spPr bwMode="auto">
          <a:xfrm>
            <a:off x="827584" y="764704"/>
            <a:ext cx="7920880" cy="3785652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dirty="0">
                <a:latin typeface="Monotype Corsiva" pitchFamily="66" charset="0"/>
              </a:rPr>
              <a:t>КУГИКЛЫ — духовой музыкальный инструмент, русская разновидность </a:t>
            </a:r>
            <a:r>
              <a:rPr lang="ru-RU" sz="1600" dirty="0" err="1">
                <a:latin typeface="Monotype Corsiva" pitchFamily="66" charset="0"/>
              </a:rPr>
              <a:t>многоствольчатой</a:t>
            </a:r>
            <a:r>
              <a:rPr lang="ru-RU" sz="1600" dirty="0">
                <a:latin typeface="Monotype Corsiva" pitchFamily="66" charset="0"/>
              </a:rPr>
              <a:t> флейты, известной науке под названием «флейта Пана». Инструмент этот распространён в разных частях, у каждого народа для него свои названия.</a:t>
            </a:r>
          </a:p>
          <a:p>
            <a:r>
              <a:rPr lang="ru-RU" sz="1600" dirty="0">
                <a:latin typeface="Monotype Corsiva" pitchFamily="66" charset="0"/>
              </a:rPr>
              <a:t>У русских первым обратил внимание на флейту Пана </a:t>
            </a:r>
            <a:r>
              <a:rPr lang="ru-RU" sz="1600" dirty="0" err="1">
                <a:latin typeface="Monotype Corsiva" pitchFamily="66" charset="0"/>
              </a:rPr>
              <a:t>Гасри</a:t>
            </a:r>
            <a:r>
              <a:rPr lang="ru-RU" sz="1600" dirty="0">
                <a:latin typeface="Monotype Corsiva" pitchFamily="66" charset="0"/>
              </a:rPr>
              <a:t>, давший весьма неточное её описание под названием свирель или </a:t>
            </a:r>
            <a:r>
              <a:rPr lang="ru-RU" sz="1600" dirty="0" err="1">
                <a:latin typeface="Monotype Corsiva" pitchFamily="66" charset="0"/>
              </a:rPr>
              <a:t>свирелка</a:t>
            </a:r>
            <a:r>
              <a:rPr lang="ru-RU" sz="1600" dirty="0">
                <a:latin typeface="Monotype Corsiva" pitchFamily="66" charset="0"/>
              </a:rPr>
              <a:t>. О </a:t>
            </a:r>
            <a:r>
              <a:rPr lang="ru-RU" sz="1600" dirty="0" err="1">
                <a:latin typeface="Monotype Corsiva" pitchFamily="66" charset="0"/>
              </a:rPr>
              <a:t>кугиклах</a:t>
            </a:r>
            <a:r>
              <a:rPr lang="ru-RU" sz="1600" dirty="0">
                <a:latin typeface="Monotype Corsiva" pitchFamily="66" charset="0"/>
              </a:rPr>
              <a:t> писал </a:t>
            </a:r>
            <a:r>
              <a:rPr lang="ru-RU" sz="1600" dirty="0" err="1">
                <a:latin typeface="Monotype Corsiva" pitchFamily="66" charset="0"/>
              </a:rPr>
              <a:t>Дмитрюков</a:t>
            </a:r>
            <a:r>
              <a:rPr lang="ru-RU" sz="1600" dirty="0">
                <a:latin typeface="Monotype Corsiva" pitchFamily="66" charset="0"/>
              </a:rPr>
              <a:t> в журнале «Московский телеграф» в 1831 году. На протяжении XIX в. в литературе время от времени встречается свидетельства об игре на </a:t>
            </a:r>
            <a:r>
              <a:rPr lang="ru-RU" sz="1600" dirty="0" err="1">
                <a:latin typeface="Monotype Corsiva" pitchFamily="66" charset="0"/>
              </a:rPr>
              <a:t>кугиклах</a:t>
            </a:r>
            <a:r>
              <a:rPr lang="ru-RU" sz="1600" dirty="0">
                <a:latin typeface="Monotype Corsiva" pitchFamily="66" charset="0"/>
              </a:rPr>
              <a:t>, особенно на территории Курской губернии.</a:t>
            </a:r>
          </a:p>
          <a:p>
            <a:r>
              <a:rPr lang="ru-RU" sz="1600" dirty="0" err="1">
                <a:latin typeface="Monotype Corsiva" pitchFamily="66" charset="0"/>
              </a:rPr>
              <a:t>Кугиклы</a:t>
            </a:r>
            <a:r>
              <a:rPr lang="ru-RU" sz="1600" dirty="0">
                <a:latin typeface="Monotype Corsiva" pitchFamily="66" charset="0"/>
              </a:rPr>
              <a:t> представляют собой набор пустотелых трубок различной длины и диаметра с открытым верхним концом и закрытым нижним. Инструмент этот изготавливался обычно из стеблей куги (камыша), тростника, бамбука и т. д., дном служил узел ствола. </a:t>
            </a:r>
          </a:p>
          <a:p>
            <a:r>
              <a:rPr lang="ru-RU" sz="1600" dirty="0">
                <a:latin typeface="Monotype Corsiva" pitchFamily="66" charset="0"/>
              </a:rPr>
              <a:t>Комплект </a:t>
            </a:r>
            <a:r>
              <a:rPr lang="ru-RU" sz="1600" dirty="0" err="1">
                <a:latin typeface="Monotype Corsiva" pitchFamily="66" charset="0"/>
              </a:rPr>
              <a:t>кугикл</a:t>
            </a:r>
            <a:r>
              <a:rPr lang="ru-RU" sz="1600" dirty="0">
                <a:latin typeface="Monotype Corsiva" pitchFamily="66" charset="0"/>
              </a:rPr>
              <a:t> обычно состоит из 3—5 трубок одинакового диаметра, но разной длины. Трубки инструмента не скрепляются между собой, что позволяет их менять в зависимости от требуемого строя. Верхние, открытые концы инструмента располагаются на одной линии. Поднося их ко рту и поводя ими (или головой) из стороны в сторону, дуют на края срезов, извлекая, как правило, короткие, толчкообразные звуки.</a:t>
            </a:r>
          </a:p>
        </p:txBody>
      </p:sp>
      <p:pic>
        <p:nvPicPr>
          <p:cNvPr id="14342" name="Рисунок 7" descr="кугиклы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4221088"/>
            <a:ext cx="3888432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3000">
    <p:dissolv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Прямоугольник 5"/>
          <p:cNvSpPr>
            <a:spLocks noChangeArrowheads="1"/>
          </p:cNvSpPr>
          <p:nvPr/>
        </p:nvSpPr>
        <p:spPr bwMode="auto">
          <a:xfrm>
            <a:off x="539552" y="571500"/>
            <a:ext cx="6247011" cy="5632311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Monotype Corsiva" pitchFamily="66" charset="0"/>
              </a:rPr>
              <a:t>БАРАБАН </a:t>
            </a:r>
            <a:r>
              <a:rPr lang="ru-RU" dirty="0">
                <a:latin typeface="Monotype Corsiva" pitchFamily="66" charset="0"/>
              </a:rPr>
              <a:t>— ударный музыкальный инструмент, мембранофон. Распространён у большинства народов. Состоит из полого цилиндрического деревянного (или металлического) корпуса-резонатора или рамы, на которые с одной или двух сторон натянуты мембраны. Относительная высота звука может регулироваться натяжением мембран. Звук извлекают ударом по мембране деревянной колотушкой с мягким наконечником, палочкой, руками, а иногда и трением. </a:t>
            </a:r>
          </a:p>
          <a:p>
            <a:pPr algn="ctr"/>
            <a:r>
              <a:rPr lang="ru-RU" dirty="0">
                <a:latin typeface="Monotype Corsiva" pitchFamily="66" charset="0"/>
              </a:rPr>
              <a:t>Известно о существовании барабанов в древнем Шумере около 3000 лет до н.э. При раскопках в Месопотамии были найдены одни из древнейших ударных инструментов, сделанные в виде маленьких цилиндров, происхождение которых датируется третьим тысячелетием до нашей эры. С древнейших времён барабан использовался как сигнальный инструмент, а также для сопровождения ритуальных танцев, военных шествий, религиозных обрядов. В современную Европу барабаны попали с Ближнего Востока. Прототип малого (военного) барабана был заимствован у арабов в Испании и Палестине. О длительной истории развития инструмента свидетельствует и большое разнообразие его видов в наши дни. Известны барабаны различных форм и размеров.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00438" y="188640"/>
            <a:ext cx="27146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u="sng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БАРАБАН</a:t>
            </a:r>
          </a:p>
        </p:txBody>
      </p:sp>
      <p:pic>
        <p:nvPicPr>
          <p:cNvPr id="15366" name="Рисунок 7" descr="барабан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2060848"/>
            <a:ext cx="2016224" cy="288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3000">
    <p:dissolv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00313" y="142875"/>
            <a:ext cx="4143375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u="sng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+mn-cs"/>
              </a:rPr>
              <a:t>МЕТАЛЛОФОН</a:t>
            </a:r>
          </a:p>
        </p:txBody>
      </p:sp>
      <p:sp>
        <p:nvSpPr>
          <p:cNvPr id="16389" name="Прямоугольник 6"/>
          <p:cNvSpPr>
            <a:spLocks noChangeArrowheads="1"/>
          </p:cNvSpPr>
          <p:nvPr/>
        </p:nvSpPr>
        <p:spPr bwMode="auto">
          <a:xfrm>
            <a:off x="539552" y="1000125"/>
            <a:ext cx="7776864" cy="1938992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>
                <a:latin typeface="Monotype Corsiva" pitchFamily="66" charset="0"/>
              </a:rPr>
              <a:t>МЕТАЛЛОФОН </a:t>
            </a:r>
            <a:r>
              <a:rPr lang="ru-RU" sz="2000" dirty="0">
                <a:latin typeface="Monotype Corsiva" pitchFamily="66" charset="0"/>
              </a:rPr>
              <a:t>— род музыкальных инструментов, основным элементом которых является ряд металлических пластин-клавиш, по которым для извлечения звука ударяют специальным молоточком.</a:t>
            </a:r>
          </a:p>
          <a:p>
            <a:r>
              <a:rPr lang="ru-RU" sz="2000" dirty="0">
                <a:latin typeface="Monotype Corsiva" pitchFamily="66" charset="0"/>
              </a:rPr>
              <a:t>Один из видов металлофона — колокольчики.</a:t>
            </a:r>
          </a:p>
          <a:p>
            <a:r>
              <a:rPr lang="ru-RU" sz="2000" dirty="0">
                <a:latin typeface="Monotype Corsiva" pitchFamily="66" charset="0"/>
              </a:rPr>
              <a:t>Сходный музыкальный инструмент — ксилофон, отличающийся от металлофона в основном материалом изготовления клавиш.</a:t>
            </a:r>
          </a:p>
        </p:txBody>
      </p:sp>
      <p:pic>
        <p:nvPicPr>
          <p:cNvPr id="16390" name="Рисунок 7" descr="металлофон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3501008"/>
            <a:ext cx="5367338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3000">
    <p:dissolv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500438" y="142875"/>
            <a:ext cx="2500312" cy="6413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3600" b="1" u="sng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СВИРЕЛИ</a:t>
            </a:r>
          </a:p>
        </p:txBody>
      </p:sp>
      <p:sp>
        <p:nvSpPr>
          <p:cNvPr id="17413" name="Прямоугольник 6"/>
          <p:cNvSpPr>
            <a:spLocks noChangeArrowheads="1"/>
          </p:cNvSpPr>
          <p:nvPr/>
        </p:nvSpPr>
        <p:spPr bwMode="auto">
          <a:xfrm>
            <a:off x="755576" y="1340768"/>
            <a:ext cx="5102299" cy="3139321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latin typeface="Monotype Corsiva" pitchFamily="66" charset="0"/>
              </a:rPr>
              <a:t>СВИРЕЛЬ</a:t>
            </a:r>
            <a:r>
              <a:rPr lang="ru-RU" dirty="0">
                <a:latin typeface="Monotype Corsiva" pitchFamily="66" charset="0"/>
              </a:rPr>
              <a:t> — русский двуствольный духовой инструмент; род двуствольной продольной флейты. Один из стволов имеет обычно длину 300—350 мм, второй — 450—470 мм. В верхнем конце ствола — свистковое устройство, в нижней части — по 3 боковых отверстия для изменения высоты звуков. Стволы настроены между собой в кварту и дают в целом диатонический звукоряд в объёме септимы.</a:t>
            </a:r>
          </a:p>
          <a:p>
            <a:r>
              <a:rPr lang="ru-RU" dirty="0">
                <a:latin typeface="Monotype Corsiva" pitchFamily="66" charset="0"/>
              </a:rPr>
              <a:t>В обыденном языке свирелью часто называют духовые инструменты типа одноствольных или двуствольных флейт.</a:t>
            </a:r>
          </a:p>
        </p:txBody>
      </p:sp>
      <p:pic>
        <p:nvPicPr>
          <p:cNvPr id="17414" name="Рисунок 7" descr="свирель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9313" y="1428750"/>
            <a:ext cx="2714625" cy="3636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3000">
    <p:dissolv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500438" y="142875"/>
            <a:ext cx="2500312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u="sng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+mn-cs"/>
              </a:rPr>
              <a:t>ДУДКИ</a:t>
            </a:r>
          </a:p>
        </p:txBody>
      </p:sp>
      <p:sp>
        <p:nvSpPr>
          <p:cNvPr id="18437" name="Прямоугольник 7"/>
          <p:cNvSpPr>
            <a:spLocks noChangeArrowheads="1"/>
          </p:cNvSpPr>
          <p:nvPr/>
        </p:nvSpPr>
        <p:spPr bwMode="auto">
          <a:xfrm>
            <a:off x="1331640" y="764704"/>
            <a:ext cx="4680520" cy="5078313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Monotype Corsiva" pitchFamily="66" charset="0"/>
              </a:rPr>
              <a:t>ДУДКА</a:t>
            </a:r>
            <a:r>
              <a:rPr lang="ru-RU" dirty="0">
                <a:latin typeface="Monotype Corsiva" pitchFamily="66" charset="0"/>
              </a:rPr>
              <a:t> — русский народный музыкальный духовой инструмент, состоящий из бузинной тростины или камыша и имеющий несколько боковых отверстий, а для вдувания — мундштучок. Существуют двойные дудки: в две сложенные трубки дуют через один общий мундштук. </a:t>
            </a:r>
          </a:p>
          <a:p>
            <a:pPr algn="ctr"/>
            <a:r>
              <a:rPr lang="ru-RU" dirty="0">
                <a:latin typeface="Monotype Corsiva" pitchFamily="66" charset="0"/>
              </a:rPr>
              <a:t>Археологические раскопки свидетельствуют, что на костяных дудках играли задолго до нашей эры. В этнографических материалах XVIII и XIX вв. упоминаются деревянные и тростниковые дудочки. </a:t>
            </a:r>
          </a:p>
          <a:p>
            <a:r>
              <a:rPr lang="ru-RU" dirty="0">
                <a:latin typeface="Monotype Corsiva" pitchFamily="66" charset="0"/>
              </a:rPr>
              <a:t>Деревянная дудка может быть вырезана из ветки или сделана на токарном станке. На конце вырезается свисток или вставляется жалейка. В дудке выжигаются или сверлятся отверстия. </a:t>
            </a:r>
          </a:p>
          <a:p>
            <a:pPr algn="ctr"/>
            <a:r>
              <a:rPr lang="ru-RU" dirty="0">
                <a:latin typeface="Monotype Corsiva" pitchFamily="66" charset="0"/>
              </a:rPr>
              <a:t>У тростниковой дудочки или жалейки язычок надрезается прямо на ней. Звук своеобразный, резкий. </a:t>
            </a:r>
          </a:p>
        </p:txBody>
      </p:sp>
      <p:pic>
        <p:nvPicPr>
          <p:cNvPr id="18438" name="Рисунок 8" descr="дудка.jpg"/>
          <p:cNvPicPr>
            <a:picLocks noChangeAspect="1"/>
          </p:cNvPicPr>
          <p:nvPr/>
        </p:nvPicPr>
        <p:blipFill>
          <a:blip r:embed="rId2" cstate="print"/>
          <a:srcRect b="4993"/>
          <a:stretch>
            <a:fillRect/>
          </a:stretch>
        </p:blipFill>
        <p:spPr bwMode="auto">
          <a:xfrm>
            <a:off x="5796136" y="1412776"/>
            <a:ext cx="2808312" cy="34160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3000">
    <p:dissolv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20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E7C5"/>
              </a:clrFrom>
              <a:clrTo>
                <a:srgbClr val="FFE7C5">
                  <a:alpha val="0"/>
                </a:srgbClr>
              </a:clrTo>
            </a:clrChange>
          </a:blip>
          <a:srcRect l="926" t="7500" r="1852" b="6250"/>
          <a:stretch>
            <a:fillRect/>
          </a:stretch>
        </p:blipFill>
        <p:spPr>
          <a:xfrm>
            <a:off x="721136" y="692696"/>
            <a:ext cx="7739296" cy="5544616"/>
          </a:xfrm>
          <a:prstGeom prst="rect">
            <a:avLst/>
          </a:prstGeom>
        </p:spPr>
      </p:pic>
      <p:pic>
        <p:nvPicPr>
          <p:cNvPr id="3" name="Рисунок 2" descr="kisspng-erziehung-music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620688"/>
            <a:ext cx="907813" cy="1089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619672" y="260648"/>
            <a:ext cx="6048672" cy="648072"/>
          </a:xfrm>
        </p:spPr>
        <p:txBody>
          <a:bodyPr>
            <a:normAutofit fontScale="90000"/>
          </a:bodyPr>
          <a:lstStyle/>
          <a:p>
            <a:r>
              <a:rPr lang="ru-RU" sz="3200" i="1" u="sng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МУЗЫКАЛЬНЫЕ ИНСТРУМЕНТЫ</a:t>
            </a:r>
            <a:endParaRPr lang="ru-RU" sz="3200" i="1" u="sng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 flipH="1">
            <a:off x="9828584" y="2996952"/>
            <a:ext cx="1224136" cy="3180010"/>
          </a:xfrm>
        </p:spPr>
        <p:txBody>
          <a:bodyPr/>
          <a:lstStyle/>
          <a:p>
            <a:pPr lvl="3"/>
            <a:endParaRPr lang="ru-RU" dirty="0"/>
          </a:p>
        </p:txBody>
      </p:sp>
    </p:spTree>
  </p:cSld>
  <p:clrMapOvr>
    <a:masterClrMapping/>
  </p:clrMapOvr>
  <p:transition spd="med" advClick="0" advTm="3000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5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DCF"/>
              </a:clrFrom>
              <a:clrTo>
                <a:srgbClr val="FEFDC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117" y="548680"/>
            <a:ext cx="6720746" cy="5040560"/>
          </a:xfrm>
          <a:prstGeom prst="rect">
            <a:avLst/>
          </a:prstGeom>
        </p:spPr>
      </p:pic>
      <p:pic>
        <p:nvPicPr>
          <p:cNvPr id="3" name="Рисунок 2" descr="kisspng-erziehung-music.png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9468544" y="-459432"/>
            <a:ext cx="4834930" cy="4297716"/>
          </a:xfrm>
          <a:prstGeom prst="rect">
            <a:avLst/>
          </a:prstGeom>
        </p:spPr>
      </p:pic>
      <p:pic>
        <p:nvPicPr>
          <p:cNvPr id="4" name="Рисунок 3" descr="kisspng-erziehung-music.png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9620944" y="-307032"/>
            <a:ext cx="4834930" cy="4297716"/>
          </a:xfrm>
          <a:prstGeom prst="rect">
            <a:avLst/>
          </a:prstGeom>
        </p:spPr>
      </p:pic>
      <p:pic>
        <p:nvPicPr>
          <p:cNvPr id="5" name="Рисунок 4" descr="kisspng-erziehung-music.png"/>
          <p:cNvPicPr>
            <a:picLocks noChangeAspect="1"/>
          </p:cNvPicPr>
          <p:nvPr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12508786" y="2276872"/>
            <a:ext cx="2099488" cy="1866212"/>
          </a:xfrm>
          <a:prstGeom prst="rect">
            <a:avLst/>
          </a:prstGeom>
        </p:spPr>
      </p:pic>
      <p:pic>
        <p:nvPicPr>
          <p:cNvPr id="6" name="Рисунок 5" descr="kisspng-erziehung-music.png"/>
          <p:cNvPicPr>
            <a:picLocks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9925744" y="-2232"/>
            <a:ext cx="4834930" cy="4297716"/>
          </a:xfrm>
          <a:prstGeom prst="rect">
            <a:avLst/>
          </a:prstGeom>
        </p:spPr>
      </p:pic>
      <p:pic>
        <p:nvPicPr>
          <p:cNvPr id="7" name="Рисунок 6" descr="kisspng-erziehung-music.png"/>
          <p:cNvPicPr>
            <a:picLocks noChangeAspect="1"/>
          </p:cNvPicPr>
          <p:nvPr/>
        </p:nvPicPr>
        <p:blipFill>
          <a:blip r:embed="rId5" cstate="print">
            <a:lum/>
          </a:blip>
          <a:stretch>
            <a:fillRect/>
          </a:stretch>
        </p:blipFill>
        <p:spPr>
          <a:xfrm>
            <a:off x="6948264" y="260648"/>
            <a:ext cx="1909605" cy="16974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kisspng-erziehung-music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476656" y="4149080"/>
            <a:ext cx="1512168" cy="18146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3000">
    <p:dissolv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052736"/>
            <a:ext cx="7848872" cy="2016224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 !</a:t>
            </a:r>
          </a:p>
        </p:txBody>
      </p:sp>
      <p:pic>
        <p:nvPicPr>
          <p:cNvPr id="5124" name="Picture 4" descr="http://lenagold.narod.ru/fon/clipart/k/kol/kolokol4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852936"/>
            <a:ext cx="6192688" cy="3211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92939499"/>
      </p:ext>
    </p:extLst>
  </p:cSld>
  <p:clrMapOvr>
    <a:masterClrMapping/>
  </p:clrMapOvr>
  <p:transition spd="med" advClick="0" advTm="3000"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_7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CFED7"/>
              </a:clrFrom>
              <a:clrTo>
                <a:srgbClr val="FCFED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7624" y="764704"/>
            <a:ext cx="6631075" cy="4788584"/>
          </a:xfrm>
          <a:prstGeom prst="rect">
            <a:avLst/>
          </a:prstGeom>
        </p:spPr>
      </p:pic>
      <p:pic>
        <p:nvPicPr>
          <p:cNvPr id="8" name="Рисунок 7" descr="kisspng-erziehung-music.png"/>
          <p:cNvPicPr>
            <a:picLocks noChangeAspect="1"/>
          </p:cNvPicPr>
          <p:nvPr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9468544" y="-459432"/>
            <a:ext cx="4834930" cy="4297716"/>
          </a:xfrm>
          <a:prstGeom prst="rect">
            <a:avLst/>
          </a:prstGeom>
        </p:spPr>
      </p:pic>
      <p:pic>
        <p:nvPicPr>
          <p:cNvPr id="9" name="Рисунок 8" descr="kisspng-erziehung-music.png"/>
          <p:cNvPicPr>
            <a:picLocks noChangeAspect="1"/>
          </p:cNvPicPr>
          <p:nvPr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9620944" y="-307032"/>
            <a:ext cx="4834930" cy="4297716"/>
          </a:xfrm>
          <a:prstGeom prst="rect">
            <a:avLst/>
          </a:prstGeom>
        </p:spPr>
      </p:pic>
      <p:pic>
        <p:nvPicPr>
          <p:cNvPr id="10" name="Рисунок 9" descr="kisspng-erziehung-music.png"/>
          <p:cNvPicPr>
            <a:picLocks noChangeAspect="1"/>
          </p:cNvPicPr>
          <p:nvPr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9773344" y="-154632"/>
            <a:ext cx="4834930" cy="4297716"/>
          </a:xfrm>
          <a:prstGeom prst="rect">
            <a:avLst/>
          </a:prstGeom>
        </p:spPr>
      </p:pic>
      <p:pic>
        <p:nvPicPr>
          <p:cNvPr id="12" name="Рисунок 11" descr="kisspng-erziehung-music.png"/>
          <p:cNvPicPr>
            <a:picLocks noChangeAspect="1"/>
          </p:cNvPicPr>
          <p:nvPr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12636896" y="2996952"/>
            <a:ext cx="4834930" cy="4297716"/>
          </a:xfrm>
          <a:prstGeom prst="rect">
            <a:avLst/>
          </a:prstGeom>
        </p:spPr>
      </p:pic>
      <p:pic>
        <p:nvPicPr>
          <p:cNvPr id="13" name="Рисунок 12" descr="kisspng-erziehung-music.png"/>
          <p:cNvPicPr>
            <a:picLocks noChangeAspect="1"/>
          </p:cNvPicPr>
          <p:nvPr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10836696" y="1628800"/>
            <a:ext cx="4834930" cy="4297716"/>
          </a:xfrm>
          <a:prstGeom prst="rect">
            <a:avLst/>
          </a:prstGeom>
        </p:spPr>
      </p:pic>
      <p:pic>
        <p:nvPicPr>
          <p:cNvPr id="14" name="Рисунок 13" descr="kisspng-erziehung-music.png"/>
          <p:cNvPicPr>
            <a:picLocks noChangeAspect="1"/>
          </p:cNvPicPr>
          <p:nvPr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11196736" y="3068960"/>
            <a:ext cx="4834930" cy="4297716"/>
          </a:xfrm>
          <a:prstGeom prst="rect">
            <a:avLst/>
          </a:prstGeom>
        </p:spPr>
      </p:pic>
      <p:pic>
        <p:nvPicPr>
          <p:cNvPr id="11" name="Рисунок 10" descr="kisspng-erziehung-music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76256" y="260648"/>
            <a:ext cx="1560173" cy="1872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V_strane_muzykalnyh_instrumentov_-_PETER_v_strane_muzykalnyh_instrumentov_glava_3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971600" y="393305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Click="0" advTm="3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6795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3200" i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ЗАГАДКИ ДЛЯ ДЕТЕЙ НА ТЕМУ:</a:t>
            </a:r>
            <a:endParaRPr lang="ru-RU" sz="3200" i="1" u="sng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ru-RU" sz="5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Детские музыкальные инструменты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 spd="med" advClick="0" advTm="3000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3728" y="620688"/>
            <a:ext cx="5293641" cy="51542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Они </a:t>
            </a:r>
            <a:r>
              <a:rPr lang="ru-RU" sz="24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похожи на погремушки, </a:t>
            </a:r>
            <a:r>
              <a:rPr lang="ru-RU" sz="24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только </a:t>
            </a:r>
            <a:r>
              <a:rPr lang="ru-RU" sz="24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не игрушки</a:t>
            </a:r>
            <a:r>
              <a:rPr lang="ru-RU" sz="24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</a:p>
          <a:p>
            <a:pPr marL="0" indent="0">
              <a:buNone/>
            </a:pPr>
            <a:r>
              <a:rPr lang="ru-RU" sz="2400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 Маракасы)</a:t>
            </a:r>
            <a:endParaRPr lang="ru-RU" sz="2400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7704" y="1988840"/>
            <a:ext cx="5184576" cy="398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51802918"/>
      </p:ext>
    </p:extLst>
  </p:cSld>
  <p:clrMapOvr>
    <a:masterClrMapping/>
  </p:clrMapOvr>
  <p:transition spd="med" advClick="0" advTm="3000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9672" y="476672"/>
            <a:ext cx="5377130" cy="5623051"/>
          </a:xfrm>
        </p:spPr>
        <p:txBody>
          <a:bodyPr>
            <a:normAutofit/>
          </a:bodyPr>
          <a:lstStyle/>
          <a:p>
            <a:r>
              <a:rPr lang="ru-RU" sz="24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 </a:t>
            </a:r>
            <a:r>
              <a:rPr lang="ru-RU" sz="24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гремит он словно гром, </a:t>
            </a:r>
            <a:r>
              <a:rPr lang="ru-RU" sz="24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 </a:t>
            </a:r>
            <a:r>
              <a:rPr lang="ru-RU" sz="24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вдруг льется </a:t>
            </a:r>
            <a:r>
              <a:rPr lang="ru-RU" sz="24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ручейком.</a:t>
            </a:r>
          </a:p>
          <a:p>
            <a:r>
              <a:rPr lang="ru-RU" sz="2400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 Бубен)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1916832"/>
            <a:ext cx="5989762" cy="417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9203342"/>
      </p:ext>
    </p:extLst>
  </p:cSld>
  <p:clrMapOvr>
    <a:masterClrMapping/>
  </p:clrMapOvr>
  <p:transition spd="med" advClick="0" advTm="3000"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пециальное оформление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Шаблон «Музыка» 20" id="{6D77C8F9-CFCE-40FC-B5F6-435D38EE9470}" vid="{F34FA8F5-841E-40DE-8611-14AB73BA0E70}"/>
    </a:ext>
  </a:extLst>
</a:theme>
</file>

<file path=ppt/theme/theme2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Шаблон «Музыка» 20" id="{6D77C8F9-CFCE-40FC-B5F6-435D38EE9470}" vid="{F34FA8F5-841E-40DE-8611-14AB73BA0E70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556</TotalTime>
  <Words>1950</Words>
  <Application>Microsoft Office PowerPoint</Application>
  <PresentationFormat>Экран (4:3)</PresentationFormat>
  <Paragraphs>147</Paragraphs>
  <Slides>50</Slides>
  <Notes>1</Notes>
  <HiddenSlides>0</HiddenSlides>
  <MMClips>6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50</vt:i4>
      </vt:variant>
    </vt:vector>
  </HeadingPairs>
  <TitlesOfParts>
    <vt:vector size="52" baseType="lpstr">
      <vt:lpstr>Специальное оформление</vt:lpstr>
      <vt:lpstr>Тема1</vt:lpstr>
      <vt:lpstr>Детские музыкальные инструменты</vt:lpstr>
      <vt:lpstr>Слайд 2</vt:lpstr>
      <vt:lpstr>Слайд 3</vt:lpstr>
      <vt:lpstr>Слайд 4</vt:lpstr>
      <vt:lpstr>Слайд 5</vt:lpstr>
      <vt:lpstr>Слайд 6</vt:lpstr>
      <vt:lpstr>ЗАГАДКИ ДЛЯ ДЕТЕЙ НА ТЕМУ: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Народные музыкальные инструменты</vt:lpstr>
      <vt:lpstr>Слайд 17</vt:lpstr>
      <vt:lpstr>                                                               Струнные ДОМБРА</vt:lpstr>
      <vt:lpstr>струнные</vt:lpstr>
      <vt:lpstr>БАЛАЛАЙКА</vt:lpstr>
      <vt:lpstr>  Духовые САКСАФОН</vt:lpstr>
      <vt:lpstr>МЕЛОДИКА</vt:lpstr>
      <vt:lpstr>              ФЛЕЙТА</vt:lpstr>
      <vt:lpstr>  Ударно-клавишные РОЯЛЬ</vt:lpstr>
      <vt:lpstr>ПИАНИНО</vt:lpstr>
      <vt:lpstr> Клавишно – язычковые</vt:lpstr>
      <vt:lpstr>Ударные</vt:lpstr>
      <vt:lpstr>Слайд 28</vt:lpstr>
      <vt:lpstr>Ударные</vt:lpstr>
      <vt:lpstr>БУБЕН</vt:lpstr>
      <vt:lpstr>ТРЕЩОТКА</vt:lpstr>
      <vt:lpstr>МАРАКАСЫ</vt:lpstr>
      <vt:lpstr>ТРЕУГОЛЬНИК</vt:lpstr>
      <vt:lpstr>Слайд 34</vt:lpstr>
      <vt:lpstr>Народные музыкальные инструменты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МУЗЫКАЛЬНЫЕ ИНСТРУМЕНТЫ</vt:lpstr>
      <vt:lpstr> СПАСИБО ЗА ВНИМАНИЕ 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Николай</dc:creator>
  <cp:lastModifiedBy>Пользователь Windows</cp:lastModifiedBy>
  <cp:revision>66</cp:revision>
  <dcterms:created xsi:type="dcterms:W3CDTF">2015-05-26T19:08:57Z</dcterms:created>
  <dcterms:modified xsi:type="dcterms:W3CDTF">2022-04-07T16:50:53Z</dcterms:modified>
</cp:coreProperties>
</file>