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04" r:id="rId2"/>
  </p:sldMasterIdLst>
  <p:notesMasterIdLst>
    <p:notesMasterId r:id="rId53"/>
  </p:notesMasterIdLst>
  <p:sldIdLst>
    <p:sldId id="256" r:id="rId3"/>
    <p:sldId id="257" r:id="rId4"/>
    <p:sldId id="258" r:id="rId5"/>
    <p:sldId id="259" r:id="rId6"/>
    <p:sldId id="260" r:id="rId7"/>
    <p:sldId id="261" r:id="rId8"/>
    <p:sldId id="286" r:id="rId9"/>
    <p:sldId id="285" r:id="rId10"/>
    <p:sldId id="284" r:id="rId11"/>
    <p:sldId id="283" r:id="rId12"/>
    <p:sldId id="282" r:id="rId13"/>
    <p:sldId id="281" r:id="rId14"/>
    <p:sldId id="280" r:id="rId15"/>
    <p:sldId id="279" r:id="rId16"/>
    <p:sldId id="288" r:id="rId17"/>
    <p:sldId id="287" r:id="rId18"/>
    <p:sldId id="295" r:id="rId19"/>
    <p:sldId id="296" r:id="rId20"/>
    <p:sldId id="297" r:id="rId21"/>
    <p:sldId id="299" r:id="rId22"/>
    <p:sldId id="300" r:id="rId23"/>
    <p:sldId id="301" r:id="rId24"/>
    <p:sldId id="290" r:id="rId25"/>
    <p:sldId id="291" r:id="rId26"/>
    <p:sldId id="292" r:id="rId27"/>
    <p:sldId id="293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1" r:id="rId37"/>
    <p:sldId id="278" r:id="rId38"/>
    <p:sldId id="277" r:id="rId39"/>
    <p:sldId id="275" r:id="rId40"/>
    <p:sldId id="274" r:id="rId41"/>
    <p:sldId id="273" r:id="rId42"/>
    <p:sldId id="272" r:id="rId43"/>
    <p:sldId id="271" r:id="rId44"/>
    <p:sldId id="270" r:id="rId45"/>
    <p:sldId id="269" r:id="rId46"/>
    <p:sldId id="268" r:id="rId47"/>
    <p:sldId id="267" r:id="rId48"/>
    <p:sldId id="266" r:id="rId49"/>
    <p:sldId id="265" r:id="rId50"/>
    <p:sldId id="264" r:id="rId51"/>
    <p:sldId id="31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7D19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579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8-24T20:01:01.598" idx="1">
    <p:pos x="-679" y="-11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03284-1376-48AD-B52B-B7A22EAF2DC0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6C920-AE21-4E6A-A838-63CB6865EB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44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E9E-B49C-4857-B3F9-BC4850D1705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567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2" name="Picture 2" descr="https://doukv-ds4.edumsko.ru/uploads/3000/2257/section/141295/zvezdoch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14"/>
            <a:ext cx="2016349" cy="21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2609" y="260648"/>
            <a:ext cx="1838780" cy="2325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538" y="262200"/>
            <a:ext cx="1812701" cy="2416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4404390"/>
            <a:ext cx="1631330" cy="19575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GReveranc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712508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187359"/>
      </p:ext>
    </p:extLst>
  </p:cSld>
  <p:clrMapOvr>
    <a:masterClrMapping/>
  </p:clrMapOvr>
  <p:transition spd="med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985460"/>
      </p:ext>
    </p:extLst>
  </p:cSld>
  <p:clrMapOvr>
    <a:masterClrMapping/>
  </p:clrMapOvr>
  <p:transition spd="med" advClick="0" advTm="3000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447265"/>
      </p:ext>
    </p:extLst>
  </p:cSld>
  <p:clrMapOvr>
    <a:masterClrMapping/>
  </p:clrMapOvr>
  <p:transition spd="med" advClick="0" advTm="3000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422416"/>
      </p:ext>
    </p:extLst>
  </p:cSld>
  <p:clrMapOvr>
    <a:masterClrMapping/>
  </p:clrMapOvr>
  <p:transition spd="med" advClick="0" advTm="3000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2" name="Picture 2" descr="https://doukv-ds4.edumsko.ru/uploads/3000/2257/section/141295/zvezdoch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14"/>
            <a:ext cx="2016349" cy="21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2609" y="260648"/>
            <a:ext cx="1838780" cy="23256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8538" y="262200"/>
            <a:ext cx="1812701" cy="2416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4404390"/>
            <a:ext cx="1631330" cy="19575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GReveranc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712508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251974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1837" y="293797"/>
            <a:ext cx="965444" cy="1221065"/>
          </a:xfrm>
          <a:prstGeom prst="rect">
            <a:avLst/>
          </a:prstGeom>
        </p:spPr>
      </p:pic>
      <p:pic>
        <p:nvPicPr>
          <p:cNvPr id="9" name="Picture 2" descr="http://images.easyfreeclipart.com/879/talent-show-87949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310" y="5377397"/>
            <a:ext cx="1008059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08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006086"/>
                </a:solidFill>
                <a:latin typeface="AGReverance" pitchFamily="2" charset="0"/>
              </a:defRPr>
            </a:lvl1pPr>
            <a:lvl2pPr>
              <a:defRPr>
                <a:solidFill>
                  <a:srgbClr val="006086"/>
                </a:solidFill>
                <a:latin typeface="AGReverance" pitchFamily="2" charset="0"/>
              </a:defRPr>
            </a:lvl2pPr>
            <a:lvl3pPr>
              <a:defRPr>
                <a:solidFill>
                  <a:srgbClr val="006086"/>
                </a:solidFill>
                <a:latin typeface="AGReverance" pitchFamily="2" charset="0"/>
              </a:defRPr>
            </a:lvl3pPr>
            <a:lvl4pPr>
              <a:defRPr>
                <a:solidFill>
                  <a:srgbClr val="006086"/>
                </a:solidFill>
                <a:latin typeface="AGReverance" pitchFamily="2" charset="0"/>
              </a:defRPr>
            </a:lvl4pPr>
            <a:lvl5pPr>
              <a:defRPr>
                <a:solidFill>
                  <a:srgbClr val="006086"/>
                </a:solidFill>
                <a:latin typeface="AGReverance" pitchFamily="2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036769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767753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57" y="4815370"/>
            <a:ext cx="1423361" cy="1800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0978911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904313"/>
      </p:ext>
    </p:extLst>
  </p:cSld>
  <p:clrMapOvr>
    <a:masterClrMapping/>
  </p:clrMapOvr>
  <p:transition spd="med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251974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83261"/>
      </p:ext>
    </p:extLst>
  </p:cSld>
  <p:clrMapOvr>
    <a:masterClrMapping/>
  </p:clrMapOvr>
  <p:transition spd="med" advClick="0" advTm="3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0238192"/>
      </p:ext>
    </p:extLst>
  </p:cSld>
  <p:clrMapOvr>
    <a:masterClrMapping/>
  </p:clrMapOvr>
  <p:transition spd="med" advClick="0" advTm="3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885209"/>
      </p:ext>
    </p:extLst>
  </p:cSld>
  <p:clrMapOvr>
    <a:masterClrMapping/>
  </p:clrMapOvr>
  <p:transition spd="med" advClick="0" advTm="3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187359"/>
      </p:ext>
    </p:extLst>
  </p:cSld>
  <p:clrMapOvr>
    <a:masterClrMapping/>
  </p:clrMapOvr>
  <p:transition spd="med" advClick="0" advTm="3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0985460"/>
      </p:ext>
    </p:extLst>
  </p:cSld>
  <p:clrMapOvr>
    <a:masterClrMapping/>
  </p:clrMapOvr>
  <p:transition spd="med" advClick="0" advTm="3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7447265"/>
      </p:ext>
    </p:extLst>
  </p:cSld>
  <p:clrMapOvr>
    <a:masterClrMapping/>
  </p:clrMapOvr>
  <p:transition spd="med" advClick="0" advTm="3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422416"/>
      </p:ext>
    </p:extLst>
  </p:cSld>
  <p:clrMapOvr>
    <a:masterClrMapping/>
  </p:clrMapOvr>
  <p:transition spd="med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1837" y="293797"/>
            <a:ext cx="965444" cy="1221065"/>
          </a:xfrm>
          <a:prstGeom prst="rect">
            <a:avLst/>
          </a:prstGeom>
        </p:spPr>
      </p:pic>
      <p:pic>
        <p:nvPicPr>
          <p:cNvPr id="9" name="Picture 2" descr="http://images.easyfreeclipart.com/879/talent-show-87949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310" y="5377397"/>
            <a:ext cx="1008059" cy="13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08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1pPr>
              <a:defRPr>
                <a:solidFill>
                  <a:srgbClr val="006086"/>
                </a:solidFill>
                <a:latin typeface="AGReverance" pitchFamily="2" charset="0"/>
              </a:defRPr>
            </a:lvl1pPr>
            <a:lvl2pPr>
              <a:defRPr>
                <a:solidFill>
                  <a:srgbClr val="006086"/>
                </a:solidFill>
                <a:latin typeface="AGReverance" pitchFamily="2" charset="0"/>
              </a:defRPr>
            </a:lvl2pPr>
            <a:lvl3pPr>
              <a:defRPr>
                <a:solidFill>
                  <a:srgbClr val="006086"/>
                </a:solidFill>
                <a:latin typeface="AGReverance" pitchFamily="2" charset="0"/>
              </a:defRPr>
            </a:lvl3pPr>
            <a:lvl4pPr>
              <a:defRPr>
                <a:solidFill>
                  <a:srgbClr val="006086"/>
                </a:solidFill>
                <a:latin typeface="AGReverance" pitchFamily="2" charset="0"/>
              </a:defRPr>
            </a:lvl4pPr>
            <a:lvl5pPr>
              <a:defRPr>
                <a:solidFill>
                  <a:srgbClr val="006086"/>
                </a:solidFill>
                <a:latin typeface="AGReverance" pitchFamily="2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4036769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767753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57" y="4815370"/>
            <a:ext cx="1423361" cy="18002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0978911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904313"/>
      </p:ext>
    </p:extLst>
  </p:cSld>
  <p:clrMapOvr>
    <a:masterClrMapping/>
  </p:clrMapOvr>
  <p:transition spd="med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83261"/>
      </p:ext>
    </p:extLst>
  </p:cSld>
  <p:clrMapOvr>
    <a:masterClrMapping/>
  </p:clrMapOvr>
  <p:transition spd="med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0238192"/>
      </p:ext>
    </p:extLst>
  </p:cSld>
  <p:clrMapOvr>
    <a:masterClrMapping/>
  </p:clrMapOvr>
  <p:transition spd="med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885209"/>
      </p:ext>
    </p:extLst>
  </p:cSld>
  <p:clrMapOvr>
    <a:masterClrMapping/>
  </p:clrMapOvr>
  <p:transition spd="med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6086"/>
              </a:solidFill>
              <a:latin typeface="AGReverance" pitchFamily="2" charset="0"/>
            </a:endParaRPr>
          </a:p>
        </p:txBody>
      </p:sp>
      <p:pic>
        <p:nvPicPr>
          <p:cNvPr id="13" name="Picture 4" descr="http://choppuuska.ru/wp-content/uploads/2017/08/Vector-830x53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0330" y="5413087"/>
            <a:ext cx="1448596" cy="1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oukv-ds4.edumsko.ru/uploads/3000/2257/section/141295/zvezdochk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314"/>
            <a:ext cx="1294687" cy="13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52" y="5133510"/>
            <a:ext cx="1064336" cy="1277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0942" y="112464"/>
            <a:ext cx="1108817" cy="1402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4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ransition spd="med" advClick="0" advTm="3000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086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374029" y="260648"/>
            <a:ext cx="8395942" cy="61500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srgbClr val="006086"/>
              </a:solidFill>
              <a:latin typeface="AGReverance" pitchFamily="2" charset="0"/>
            </a:endParaRPr>
          </a:p>
        </p:txBody>
      </p:sp>
      <p:pic>
        <p:nvPicPr>
          <p:cNvPr id="13" name="Picture 4" descr="http://choppuuska.ru/wp-content/uploads/2017/08/Vector-830x53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0330" y="5413087"/>
            <a:ext cx="1448596" cy="12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doukv-ds4.edumsko.ru/uploads/3000/2257/section/141295/zvezdochki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314"/>
            <a:ext cx="1294687" cy="13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52" y="5133510"/>
            <a:ext cx="1064336" cy="1277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0942" y="112464"/>
            <a:ext cx="1108817" cy="14023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454E7-51E9-4746-85E9-0E75A0785F5F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813-B711-45F4-A0B9-B3CAD4C3AE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347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ransition spd="med" advClick="0" advTm="3000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086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A68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&#1076;&#1077;&#1074;&#1086;&#1095;&#1082;&#1072;%20&#1089;&#1086;%20&#1089;&#1082;&#1088;&#1080;&#1087;&#1082;&#1086;&#1081;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4.jpe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&#1076;&#1077;&#1074;&#1086;&#1095;&#1082;&#1072;%20&#1089;&#1086;%20&#1089;&#1082;&#1088;&#1080;&#1087;&#1082;&#1086;&#1081;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C:\Users\1\YandexDisk\V_strane_muzykalnyh_instrumentov_-_PETER_v_strane_muzykalnyh_instrumentov_glava_3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59632" y="2276872"/>
            <a:ext cx="6858000" cy="288032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музыкальные инструменты</a:t>
            </a:r>
            <a:endParaRPr lang="ru-RU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404648" y="3861048"/>
            <a:ext cx="764704" cy="184482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" name="Рисунок 11" descr="uytuytuytu_1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21088" y="476672"/>
            <a:ext cx="4968552" cy="34563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0552" y="5085184"/>
            <a:ext cx="2159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Грицаенко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Г.Р.</a:t>
            </a:r>
            <a:endParaRPr lang="ru-RU" sz="2000" b="1" dirty="0"/>
          </a:p>
        </p:txBody>
      </p:sp>
      <p:pic>
        <p:nvPicPr>
          <p:cNvPr id="8" name="Рисунок 7" descr="рамка муз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144000" y="0"/>
            <a:ext cx="8352928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kisspng-erziehung-mus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548680"/>
            <a:ext cx="223224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5-конечная звезда 17"/>
          <p:cNvSpPr/>
          <p:nvPr/>
        </p:nvSpPr>
        <p:spPr>
          <a:xfrm>
            <a:off x="10116616" y="4365104"/>
            <a:ext cx="914400" cy="1008112"/>
          </a:xfrm>
          <a:prstGeom prst="star5">
            <a:avLst>
              <a:gd name="adj" fmla="val 1159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kisspng-erziehung-music.pn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9468544" y="-459432"/>
            <a:ext cx="4834930" cy="4297716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2492880" y="4221088"/>
            <a:ext cx="914400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-1764704" y="48691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536507"/>
            <a:ext cx="5788350" cy="3880773"/>
          </a:xfrm>
        </p:spPr>
        <p:txBody>
          <a:bodyPr/>
          <a:lstStyle/>
          <a:p>
            <a:pPr marL="0" indent="0" fontAlgn="base">
              <a:buNone/>
            </a:pPr>
            <a:r>
              <a:rPr lang="ru-RU" sz="2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Дед Егор ещё не старый, Внуку сделал он подарок, </a:t>
            </a:r>
            <a:r>
              <a:rPr lang="ru-RU" sz="2400" i="1" dirty="0" smtClean="0">
                <a:solidFill>
                  <a:srgbClr val="FF0000"/>
                </a:solidFill>
              </a:rPr>
              <a:t>и </a:t>
            </a:r>
            <a:r>
              <a:rPr lang="ru-RU" sz="2400" i="1" dirty="0">
                <a:solidFill>
                  <a:srgbClr val="FF0000"/>
                </a:solidFill>
              </a:rPr>
              <a:t>теперь у нас </a:t>
            </a:r>
            <a:r>
              <a:rPr lang="ru-RU" sz="2400" i="1" dirty="0" err="1" smtClean="0">
                <a:solidFill>
                  <a:srgbClr val="FF0000"/>
                </a:solidFill>
              </a:rPr>
              <a:t>Васютка</a:t>
            </a:r>
            <a:r>
              <a:rPr lang="ru-RU" sz="2400" i="1" dirty="0" smtClean="0">
                <a:solidFill>
                  <a:srgbClr val="FF0000"/>
                </a:solidFill>
              </a:rPr>
              <a:t> </a:t>
            </a:r>
            <a:r>
              <a:rPr lang="ru-RU" sz="2400" i="1" dirty="0">
                <a:solidFill>
                  <a:srgbClr val="FF0000"/>
                </a:solidFill>
              </a:rPr>
              <a:t>ц</a:t>
            </a:r>
            <a:r>
              <a:rPr lang="ru-RU" sz="2400" i="1" dirty="0" smtClean="0">
                <a:solidFill>
                  <a:srgbClr val="FF0000"/>
                </a:solidFill>
              </a:rPr>
              <a:t>елый </a:t>
            </a:r>
            <a:r>
              <a:rPr lang="ru-RU" sz="2400" i="1" dirty="0">
                <a:solidFill>
                  <a:srgbClr val="FF0000"/>
                </a:solidFill>
              </a:rPr>
              <a:t>день дудит на...</a:t>
            </a:r>
          </a:p>
          <a:p>
            <a:pPr marL="0" indent="0" fontAlgn="base">
              <a:buNone/>
            </a:pPr>
            <a:r>
              <a:rPr lang="ru-RU" sz="2400" i="1" u="sng" dirty="0" smtClean="0">
                <a:solidFill>
                  <a:srgbClr val="FF0000"/>
                </a:solidFill>
              </a:rPr>
              <a:t>( Дудка)</a:t>
            </a:r>
            <a:endParaRPr lang="ru-RU" sz="2400" i="1" u="sng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66924"/>
              </a:clrFrom>
              <a:clrTo>
                <a:srgbClr val="D66924">
                  <a:alpha val="0"/>
                </a:srgbClr>
              </a:clrTo>
            </a:clrChange>
          </a:blip>
          <a:srcRect t="27917" r="3244"/>
          <a:stretch>
            <a:fillRect/>
          </a:stretch>
        </p:blipFill>
        <p:spPr>
          <a:xfrm>
            <a:off x="1403648" y="2420888"/>
            <a:ext cx="6048672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лако 4"/>
          <p:cNvSpPr/>
          <p:nvPr/>
        </p:nvSpPr>
        <p:spPr>
          <a:xfrm>
            <a:off x="9612560" y="1412776"/>
            <a:ext cx="2498576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358817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3284984"/>
            <a:ext cx="5112568" cy="302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19672" y="476672"/>
            <a:ext cx="62336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latin typeface="Roboto"/>
              </a:rPr>
              <a:t>За обедом суп едят,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К вечеру «заговорят»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Деревянные девчонки,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Музыкальные сестренки.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Поиграй и ты немножко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На красивых ярких... </a:t>
            </a:r>
            <a:r>
              <a:rPr lang="ru-RU" sz="2400" i="1" dirty="0">
                <a:solidFill>
                  <a:srgbClr val="FF0000"/>
                </a:solidFill>
              </a:rPr>
              <a:t/>
            </a:r>
            <a:br>
              <a:rPr lang="ru-RU" sz="2400" i="1" dirty="0">
                <a:solidFill>
                  <a:srgbClr val="FF0000"/>
                </a:solidFill>
              </a:rPr>
            </a:br>
            <a:r>
              <a:rPr lang="ru-RU" sz="2400" i="1" dirty="0">
                <a:solidFill>
                  <a:srgbClr val="FF0000"/>
                </a:solidFill>
                <a:latin typeface="Roboto"/>
              </a:rPr>
              <a:t>(Ложках)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187007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68760"/>
            <a:ext cx="4608512" cy="2680727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Отпускаем молоточки,</a:t>
            </a:r>
            <a:br>
              <a:rPr lang="ru-RU" sz="2400" i="1" dirty="0" smtClean="0">
                <a:solidFill>
                  <a:srgbClr val="FF0000"/>
                </a:solidFill>
              </a:rPr>
            </a:br>
            <a:r>
              <a:rPr lang="ru-RU" sz="2400" i="1" dirty="0" smtClean="0">
                <a:solidFill>
                  <a:srgbClr val="FF0000"/>
                </a:solidFill>
              </a:rPr>
              <a:t>На железные листочки</a:t>
            </a:r>
            <a:br>
              <a:rPr lang="ru-RU" sz="2400" i="1" dirty="0" smtClean="0">
                <a:solidFill>
                  <a:srgbClr val="FF0000"/>
                </a:solidFill>
              </a:rPr>
            </a:br>
            <a:r>
              <a:rPr lang="ru-RU" sz="2400" i="1" dirty="0" smtClean="0">
                <a:solidFill>
                  <a:srgbClr val="FF0000"/>
                </a:solidFill>
              </a:rPr>
              <a:t>И летит весёлый звон.</a:t>
            </a:r>
            <a:br>
              <a:rPr lang="ru-RU" sz="2400" i="1" dirty="0" smtClean="0">
                <a:solidFill>
                  <a:srgbClr val="FF0000"/>
                </a:solidFill>
              </a:rPr>
            </a:br>
            <a:r>
              <a:rPr lang="ru-RU" sz="2400" i="1" dirty="0" smtClean="0">
                <a:solidFill>
                  <a:srgbClr val="FF0000"/>
                </a:solidFill>
              </a:rPr>
              <a:t>Что звенит?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844824"/>
            <a:ext cx="4608512" cy="44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112117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908720"/>
            <a:ext cx="3384376" cy="4608512"/>
          </a:xfrm>
        </p:spPr>
        <p:txBody>
          <a:bodyPr/>
          <a:lstStyle/>
          <a:p>
            <a:r>
              <a:rPr lang="ru-RU" sz="3000" i="1" dirty="0">
                <a:solidFill>
                  <a:srgbClr val="FF0000"/>
                </a:solidFill>
              </a:rPr>
              <a:t>От гармони он родился,</a:t>
            </a:r>
            <a:br>
              <a:rPr lang="ru-RU" sz="3000" i="1" dirty="0">
                <a:solidFill>
                  <a:srgbClr val="FF0000"/>
                </a:solidFill>
              </a:rPr>
            </a:br>
            <a:r>
              <a:rPr lang="ru-RU" sz="3000" i="1" dirty="0">
                <a:solidFill>
                  <a:srgbClr val="FF0000"/>
                </a:solidFill>
              </a:rPr>
              <a:t>С пианино подружился.</a:t>
            </a:r>
            <a:br>
              <a:rPr lang="ru-RU" sz="3000" i="1" dirty="0">
                <a:solidFill>
                  <a:srgbClr val="FF0000"/>
                </a:solidFill>
              </a:rPr>
            </a:br>
            <a:r>
              <a:rPr lang="ru-RU" sz="3000" i="1" dirty="0">
                <a:solidFill>
                  <a:srgbClr val="FF0000"/>
                </a:solidFill>
              </a:rPr>
              <a:t>Он и на баян похож.</a:t>
            </a:r>
            <a:br>
              <a:rPr lang="ru-RU" sz="3000" i="1" dirty="0">
                <a:solidFill>
                  <a:srgbClr val="FF0000"/>
                </a:solidFill>
              </a:rPr>
            </a:br>
            <a:r>
              <a:rPr lang="ru-RU" sz="3000" i="1" dirty="0">
                <a:solidFill>
                  <a:srgbClr val="FF0000"/>
                </a:solidFill>
              </a:rPr>
              <a:t>Как его ты назовёшь</a:t>
            </a:r>
            <a:r>
              <a:rPr lang="ru-RU" i="1" dirty="0">
                <a:solidFill>
                  <a:srgbClr val="FF0000"/>
                </a:solidFill>
              </a:rPr>
              <a:t>?</a:t>
            </a:r>
          </a:p>
          <a:p>
            <a:r>
              <a:rPr lang="ru-RU" sz="2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(Аккордеон)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196752"/>
            <a:ext cx="3756636" cy="5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511223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692696"/>
            <a:ext cx="5069341" cy="5604987"/>
          </a:xfrm>
        </p:spPr>
        <p:txBody>
          <a:bodyPr/>
          <a:lstStyle/>
          <a:p>
            <a:r>
              <a:rPr lang="ru-RU" sz="2800" i="1" dirty="0">
                <a:solidFill>
                  <a:srgbClr val="FF0000"/>
                </a:solidFill>
              </a:rPr>
              <a:t>В озорные три струны</a:t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Все в России влюблены.</a:t>
            </a:r>
          </a:p>
          <a:p>
            <a:r>
              <a:rPr lang="ru-RU" sz="2800" i="1" u="sng" dirty="0">
                <a:solidFill>
                  <a:srgbClr val="FF0000"/>
                </a:solidFill>
              </a:rPr>
              <a:t>(Балалайка)</a:t>
            </a:r>
          </a:p>
          <a:p>
            <a:endParaRPr lang="ru-RU" dirty="0"/>
          </a:p>
        </p:txBody>
      </p:sp>
      <p:pic>
        <p:nvPicPr>
          <p:cNvPr id="1026" name="Picture 2" descr="http://images.slideplayer.com/25/7835253/slides/slid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1"/>
            <a:ext cx="54726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6992683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zykalnye_instrumenty_svoimi_rukami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052736"/>
            <a:ext cx="6552728" cy="4914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691680" y="404664"/>
            <a:ext cx="504056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i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Игрушки - самоделки</a:t>
            </a:r>
            <a:endParaRPr lang="ru-RU" sz="4000" b="1" i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092280" y="260648"/>
            <a:ext cx="1638182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kisspng-erziehung-music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9468544" y="-459432"/>
            <a:ext cx="4834930" cy="4297716"/>
          </a:xfrm>
          <a:prstGeom prst="rect">
            <a:avLst/>
          </a:prstGeom>
        </p:spPr>
      </p:pic>
      <p:pic>
        <p:nvPicPr>
          <p:cNvPr id="6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83568" y="33569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76108407_1111111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l="4854" t="16279" r="5825" b="3488"/>
          <a:stretch>
            <a:fillRect/>
          </a:stretch>
        </p:blipFill>
        <p:spPr>
          <a:xfrm>
            <a:off x="1475656" y="836712"/>
            <a:ext cx="6408712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isspng-erziehung-mus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28784" y="908720"/>
            <a:ext cx="1424379" cy="147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isspng-erziehung-music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592" y="1628800"/>
            <a:ext cx="7344816" cy="5508612"/>
          </a:xfrm>
          <a:prstGeom prst="rect">
            <a:avLst/>
          </a:prstGeom>
        </p:spPr>
      </p:pic>
      <p:pic>
        <p:nvPicPr>
          <p:cNvPr id="5" name="Рисунок 4" descr="kisspng-erziehung-musi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0" y="971346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374532" cy="749499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2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ародные музыкальные инструменты</a:t>
            </a:r>
            <a:endParaRPr lang="ru-RU" i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2196752" y="4221088"/>
            <a:ext cx="1927126" cy="188386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600" y="476672"/>
            <a:ext cx="72728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Helvetica"/>
                <a:ea typeface="Times New Roman"/>
              </a:rPr>
              <a:t>Классификация детских  музыкальных  инструментов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Helvetica"/>
                <a:ea typeface="Times New Roman"/>
              </a:rPr>
              <a:t> Н.А. Ветлугиной </a:t>
            </a:r>
          </a:p>
          <a:p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1.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трунных: </a:t>
            </a:r>
            <a:r>
              <a:rPr lang="ru-RU" sz="20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балалайка, гусли, домра. 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2.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r>
              <a:rPr lang="ru-RU" sz="2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духовых: </a:t>
            </a:r>
            <a:r>
              <a:rPr lang="ru-RU" sz="2000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саксофон, мелодика, флейта, кларнет. 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Группа ударно-клавишных: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пианино, рояль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Группа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клавишно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язычковых: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баян, аккордеон, гармоника. 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Группа ударных, имеющих звукоряд: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ксилофон, металлофон.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Группа ударных, не имеющих звукоряд: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барабан, бубен, тарелки, кастаньеты, маракасы, трещотки, треугольник, бубенцы. </a:t>
            </a:r>
            <a:endParaRPr lang="ru-RU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532058684"/>
      </p:ext>
    </p:extLst>
  </p:cSld>
  <p:clrMapOvr>
    <a:masterClrMapping/>
  </p:clrMapOvr>
  <p:transition spd="med" advClick="0" advTm="3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96069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+mn-lt"/>
              </a:rPr>
            </a:br>
            <a:r>
              <a:rPr lang="ru-RU" sz="2400" dirty="0">
                <a:solidFill>
                  <a:srgbClr val="7030A0"/>
                </a:solidFill>
                <a:latin typeface="+mn-lt"/>
              </a:rPr>
              <a:t>                                                             </a:t>
            </a:r>
            <a:br>
              <a:rPr lang="ru-RU" sz="2400" dirty="0">
                <a:solidFill>
                  <a:srgbClr val="7030A0"/>
                </a:solidFill>
                <a:latin typeface="+mn-lt"/>
              </a:rPr>
            </a:br>
            <a:r>
              <a:rPr lang="ru-RU" sz="4400" b="1" i="1" u="sng" dirty="0">
                <a:solidFill>
                  <a:srgbClr val="FF0000"/>
                </a:solidFill>
                <a:latin typeface="Times New Roman"/>
              </a:rPr>
              <a:t>С</a:t>
            </a:r>
            <a:r>
              <a:rPr lang="ru-RU" sz="4400" b="1" i="1" u="sng" dirty="0" smtClean="0">
                <a:solidFill>
                  <a:srgbClr val="FF0000"/>
                </a:solidFill>
                <a:latin typeface="Times New Roman"/>
              </a:rPr>
              <a:t>трунные</a:t>
            </a:r>
            <a:r>
              <a:rPr lang="ru-RU" sz="4400" b="1" i="1" u="sng" dirty="0">
                <a:solidFill>
                  <a:srgbClr val="FF0000"/>
                </a:solidFill>
                <a:latin typeface="Times New Roman"/>
              </a:rPr>
              <a:t/>
            </a:r>
            <a:br>
              <a:rPr lang="ru-RU" sz="4400" b="1" i="1" u="sng" dirty="0">
                <a:solidFill>
                  <a:srgbClr val="FF0000"/>
                </a:solidFill>
                <a:latin typeface="Times New Roman"/>
              </a:rPr>
            </a:br>
            <a:r>
              <a:rPr lang="ru-RU" sz="2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ДОМБРА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1628800"/>
            <a:ext cx="4104456" cy="4565482"/>
          </a:xfrm>
        </p:spPr>
        <p:txBody>
          <a:bodyPr>
            <a:normAutofit/>
          </a:bodyPr>
          <a:lstStyle/>
          <a:p>
            <a:r>
              <a:rPr lang="ru-RU" sz="2000" i="1" dirty="0"/>
              <a:t>Термин “домбра” тюркского происхождения. Предком домры явился египетский инструмент “</a:t>
            </a:r>
            <a:r>
              <a:rPr lang="ru-RU" sz="2000" i="1" dirty="0" err="1"/>
              <a:t>пандура</a:t>
            </a:r>
            <a:r>
              <a:rPr lang="ru-RU" sz="2000" i="1" dirty="0"/>
              <a:t>”, проникший к нам через Персию, торговавшей с Закавказьем.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30412"/>
            <a:ext cx="2720330" cy="218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2828836"/>
            <a:ext cx="29523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загадка</a:t>
            </a:r>
          </a:p>
          <a:p>
            <a:r>
              <a:rPr lang="ru-RU" sz="2000" dirty="0"/>
              <a:t>Играет, а не гитара.</a:t>
            </a:r>
          </a:p>
          <a:p>
            <a:r>
              <a:rPr lang="ru-RU" sz="2000" dirty="0"/>
              <a:t>Деревянная, а не скрипка.</a:t>
            </a:r>
          </a:p>
          <a:p>
            <a:r>
              <a:rPr lang="ru-RU" sz="2000" dirty="0"/>
              <a:t>Круглая, а не барабан.</a:t>
            </a:r>
          </a:p>
          <a:p>
            <a:r>
              <a:rPr lang="ru-RU" sz="2000" dirty="0"/>
              <a:t>Три струны, а не балалайка.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327900059"/>
      </p:ext>
    </p:extLst>
  </p:cSld>
  <p:clrMapOvr>
    <a:masterClrMapping/>
  </p:clrMapOvr>
  <p:transition spd="med" advClick="0" advTm="3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струнные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554276" cy="157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 descr="http://www.folkmusic.ru/images/gusli4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34290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907704" y="1484784"/>
            <a:ext cx="273630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ГУСЛИ</a:t>
            </a:r>
          </a:p>
          <a:p>
            <a:pPr algn="ctr"/>
            <a:r>
              <a:rPr lang="ru-RU" sz="2400" dirty="0"/>
              <a:t>На чём в гостях, вдали от дома,</a:t>
            </a:r>
          </a:p>
          <a:p>
            <a:pPr algn="ctr"/>
            <a:r>
              <a:rPr lang="ru-RU" sz="2400" dirty="0"/>
              <a:t>Играл Садко царю морскому?</a:t>
            </a:r>
          </a:p>
          <a:p>
            <a:pPr algn="ctr"/>
            <a:r>
              <a:rPr lang="ru-RU" sz="2400" dirty="0"/>
              <a:t>Тот музыкальный инструмент</a:t>
            </a:r>
          </a:p>
          <a:p>
            <a:pPr algn="ctr"/>
            <a:r>
              <a:rPr lang="ru-RU" sz="2400" dirty="0"/>
              <a:t>Сломал он, улучив момент.</a:t>
            </a:r>
          </a:p>
          <a:p>
            <a:pPr algn="r"/>
            <a:r>
              <a:rPr lang="ru-RU" sz="2400" dirty="0"/>
              <a:t>(Гусли.)</a:t>
            </a:r>
          </a:p>
        </p:txBody>
      </p:sp>
    </p:spTree>
    <p:extLst>
      <p:ext uri="{BB962C8B-B14F-4D97-AF65-F5344CB8AC3E}">
        <p14:creationId xmlns:p14="http://schemas.microsoft.com/office/powerpoint/2010/main" xmlns="" val="1656787456"/>
      </p:ext>
    </p:extLst>
  </p:cSld>
  <p:clrMapOvr>
    <a:masterClrMapping/>
  </p:clrMapOvr>
  <p:transition spd="med" advClick="0" advTm="3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4-004-Gruppy-detskikh-muzykalnykh-instrumentov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CF"/>
              </a:clrFrom>
              <a:clrTo>
                <a:srgbClr val="FCFEC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620688"/>
            <a:ext cx="7032781" cy="5274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олнце 6"/>
          <p:cNvSpPr/>
          <p:nvPr/>
        </p:nvSpPr>
        <p:spPr>
          <a:xfrm>
            <a:off x="11268744" y="1340768"/>
            <a:ext cx="914400" cy="914400"/>
          </a:xfrm>
          <a:prstGeom prst="sun">
            <a:avLst>
              <a:gd name="adj" fmla="val 3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372200" y="548680"/>
            <a:ext cx="1656184" cy="14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68344" y="30689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2664296" cy="64807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БАЛАЛАЙКА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268761"/>
            <a:ext cx="3456384" cy="41044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Впервые название “балалайка” встречается в письменных памятниках времен Петра Великого. В 1715 г., при праздновании устроенной по приказу царя шуточной свадьбы в числе инструментов упоминается и балалайка</a:t>
            </a:r>
            <a:r>
              <a:rPr lang="ru-RU" sz="2000" dirty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3622476" cy="362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2780928"/>
            <a:ext cx="32403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У неё есть три струны ,</a:t>
            </a:r>
          </a:p>
          <a:p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Их рукой щипать должны,</a:t>
            </a:r>
          </a:p>
          <a:p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Можно под неё  плясать</a:t>
            </a:r>
          </a:p>
          <a:p>
            <a:r>
              <a:rPr lang="ru-RU" sz="2000" i="1" u="sng" dirty="0">
                <a:solidFill>
                  <a:schemeClr val="accent2">
                    <a:lumMod val="75000"/>
                  </a:schemeClr>
                </a:solidFill>
              </a:rPr>
              <a:t>И по-русски приседать. (Балалайка).</a:t>
            </a:r>
          </a:p>
        </p:txBody>
      </p:sp>
    </p:spTree>
    <p:extLst>
      <p:ext uri="{BB962C8B-B14F-4D97-AF65-F5344CB8AC3E}">
        <p14:creationId xmlns:p14="http://schemas.microsoft.com/office/powerpoint/2010/main" xmlns="" val="3104588575"/>
      </p:ext>
    </p:extLst>
  </p:cSld>
  <p:clrMapOvr>
    <a:masterClrMapping/>
  </p:clrMapOvr>
  <p:transition spd="med" advClick="0" advTm="3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3050"/>
            <a:ext cx="7416824" cy="135575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+mn-lt"/>
              </a:rPr>
            </a:br>
            <a:r>
              <a:rPr lang="ru-RU" sz="4400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</a:t>
            </a:r>
            <a:r>
              <a:rPr lang="ru-RU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уховые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САКСАФОН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1124744"/>
            <a:ext cx="3240360" cy="4986431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4460758" cy="39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988840"/>
            <a:ext cx="30243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Georgia"/>
              </a:rPr>
              <a:t>Как узнать, где саксофон? –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Посмотреть, где спрятан слон: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Будто хобот он изогнут...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Только кончик – граммофон!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79154612"/>
      </p:ext>
    </p:extLst>
  </p:cSld>
  <p:clrMapOvr>
    <a:masterClrMapping/>
  </p:clrMapOvr>
  <p:transition spd="med" advClick="0" advTm="3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336704" cy="77968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МЕЛОДИКА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32" y="1124744"/>
            <a:ext cx="2880320" cy="5001419"/>
          </a:xfrm>
        </p:spPr>
        <p:txBody>
          <a:bodyPr>
            <a:normAutofit/>
          </a:bodyPr>
          <a:lstStyle/>
          <a:p>
            <a:r>
              <a:rPr lang="ru-RU" sz="2000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700808"/>
            <a:ext cx="5544616" cy="388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5317404"/>
      </p:ext>
    </p:extLst>
  </p:cSld>
  <p:clrMapOvr>
    <a:masterClrMapping/>
  </p:clrMapOvr>
  <p:transition spd="med" advClick="0" advTm="3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3024336" cy="923702"/>
          </a:xfrm>
        </p:spPr>
        <p:txBody>
          <a:bodyPr>
            <a:noAutofit/>
          </a:bodyPr>
          <a:lstStyle/>
          <a:p>
            <a:pPr algn="ctr"/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ФЛЕЙТА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1435100"/>
            <a:ext cx="3168352" cy="46910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Georgia"/>
              </a:rPr>
              <a:t>Чудесная трубочка,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Не простая дудочка,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Бывает золотой, фарфоровой, костяной,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Изумительно поёт,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Georgia"/>
              </a:rPr>
              <a:t>Всех в концертный зал зовёт.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>
                <a:latin typeface="Georgia"/>
              </a:rPr>
              <a:t>(Флейта)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575620" cy="35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440" y="1853208"/>
            <a:ext cx="3575620" cy="35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888432" cy="35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0025983"/>
      </p:ext>
    </p:extLst>
  </p:cSld>
  <p:clrMapOvr>
    <a:masterClrMapping/>
  </p:clrMapOvr>
  <p:transition spd="med" advClick="0" advTm="3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984776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У</a:t>
            </a:r>
            <a:r>
              <a:rPr lang="ru-RU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дарно-клавишные</a:t>
            </a:r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/>
            </a:r>
            <a:b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</a:br>
            <a:r>
              <a:rPr lang="ru-RU" sz="4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РОЯЛЬ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282813"/>
            <a:ext cx="2448272" cy="456937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Я стою на трёх ногах, Ноги в чёрных сапогах. Зубы белые, педаль. Как зовут меня?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690336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4896544" cy="350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3975865"/>
      </p:ext>
    </p:extLst>
  </p:cSld>
  <p:clrMapOvr>
    <a:masterClrMapping/>
  </p:clrMapOvr>
  <p:transition spd="med" advClick="0" advTm="3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3008313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ПИАНИНО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7624" y="1124744"/>
            <a:ext cx="3816424" cy="500141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/>
              </a:rPr>
              <a:t>До, ре, ми, фа, соль, ля, си.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Сколько клавиш посмотри: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Черные и белые –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По ним пальцы бегают.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Клавишный мой инструмент.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 </a:t>
            </a:r>
            <a:r>
              <a:rPr lang="ru-RU" sz="2400" b="1" dirty="0">
                <a:latin typeface="Arial"/>
              </a:rPr>
              <a:t>Пианино</a:t>
            </a:r>
            <a:r>
              <a:rPr lang="ru-RU" sz="2400" dirty="0">
                <a:latin typeface="Arial"/>
              </a:rPr>
              <a:t> лучше нет! </a:t>
            </a:r>
            <a:endParaRPr lang="ru-RU" sz="240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96044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3901888"/>
      </p:ext>
    </p:extLst>
  </p:cSld>
  <p:clrMapOvr>
    <a:masterClrMapping/>
  </p:clrMapOvr>
  <p:transition spd="med" advClick="0" advTm="3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923702"/>
          </a:xfrm>
        </p:spPr>
        <p:txBody>
          <a:bodyPr/>
          <a:lstStyle/>
          <a:p>
            <a:pPr algn="ctr"/>
            <a:r>
              <a:rPr lang="ru-RU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44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К</a:t>
            </a:r>
            <a:r>
              <a:rPr lang="ru-RU" sz="44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лавишно</a:t>
            </a:r>
            <a:r>
              <a:rPr lang="ru-RU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– язычковые</a:t>
            </a:r>
            <a:endParaRPr lang="ru-RU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1" y="2204864"/>
            <a:ext cx="1959347" cy="36641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fs00.infourok.ru/images/doc/170/195235/640/img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067128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3444382"/>
      </p:ext>
    </p:extLst>
  </p:cSld>
  <p:clrMapOvr>
    <a:masterClrMapping/>
  </p:clrMapOvr>
  <p:transition spd="med" advClick="0" advTm="3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779686"/>
          </a:xfrm>
        </p:spPr>
        <p:txBody>
          <a:bodyPr/>
          <a:lstStyle/>
          <a:p>
            <a:pPr algn="ctr"/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У</a:t>
            </a:r>
            <a:r>
              <a:rPr lang="ru-RU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дарные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99791" y="3573016"/>
            <a:ext cx="879227" cy="22959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fs00.infourok.ru/images/doc/170/195235/640/img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0080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385390"/>
      </p:ext>
    </p:extLst>
  </p:cSld>
  <p:clrMapOvr>
    <a:masterClrMapping/>
  </p:clrMapOvr>
  <p:transition spd="med" advClick="0" advTm="3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2856" y="2852936"/>
            <a:ext cx="1008112" cy="4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420888" y="4941168"/>
            <a:ext cx="792088" cy="13633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4" descr="https://fs00.infourok.ru/images/doc/170/195235/640/img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0" t="3553" r="3810" b="5253"/>
          <a:stretch>
            <a:fillRect/>
          </a:stretch>
        </p:blipFill>
        <p:spPr bwMode="auto">
          <a:xfrm>
            <a:off x="1115616" y="548680"/>
            <a:ext cx="698477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9972599" y="987426"/>
            <a:ext cx="1296143" cy="48736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7337280"/>
      </p:ext>
    </p:extLst>
  </p:cSld>
  <p:clrMapOvr>
    <a:masterClrMapping/>
  </p:clrMapOvr>
  <p:transition spd="med" advClick="0" advTm="3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3050"/>
            <a:ext cx="7488832" cy="851694"/>
          </a:xfrm>
        </p:spPr>
        <p:txBody>
          <a:bodyPr>
            <a:normAutofit/>
          </a:bodyPr>
          <a:lstStyle/>
          <a:p>
            <a:pPr algn="ctr"/>
            <a:r>
              <a:rPr lang="ru-RU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</a:t>
            </a:r>
            <a:r>
              <a:rPr lang="ru-RU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дарные</a:t>
            </a:r>
            <a:endParaRPr lang="ru-RU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3648" y="1052736"/>
            <a:ext cx="3744416" cy="5073427"/>
          </a:xfrm>
        </p:spPr>
        <p:txBody>
          <a:bodyPr>
            <a:normAutofit fontScale="25000" lnSpcReduction="20000"/>
          </a:bodyPr>
          <a:lstStyle/>
          <a:p>
            <a:endParaRPr lang="ru-RU" sz="3200" dirty="0"/>
          </a:p>
          <a:p>
            <a:r>
              <a:rPr lang="ru-RU" sz="11200" b="1" i="1" dirty="0">
                <a:solidFill>
                  <a:srgbClr val="7030A0"/>
                </a:solidFill>
              </a:rPr>
              <a:t>Ложки</a:t>
            </a:r>
            <a:r>
              <a:rPr lang="ru-RU" sz="8000" dirty="0"/>
              <a:t> – ударный инструмент, представляющий собой деревянные ложки, к рукоятке которой привязывали бубенчики В игровой комплект ложек могут входить 2, 3 или 4 ложки среднего размера и одна большой величины. От того, что размеры разные, возникает впечатление чередования звуков по высоте.</a:t>
            </a:r>
          </a:p>
          <a:p>
            <a:endParaRPr lang="ru-RU" sz="6200" dirty="0"/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За обедом суп едят,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К вечеру «заговорят»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Деревянные девчонки,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Музыкальные сестренки.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Поиграй и ты немножко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На красивых ярких... </a:t>
            </a:r>
          </a:p>
          <a:p>
            <a:pPr algn="r"/>
            <a:r>
              <a:rPr lang="ru-RU" sz="8000" dirty="0">
                <a:solidFill>
                  <a:srgbClr val="FF0000"/>
                </a:solidFill>
              </a:rPr>
              <a:t>(Ложках)</a:t>
            </a:r>
          </a:p>
          <a:p>
            <a:endParaRPr lang="ru-RU" sz="8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7505" y="2197351"/>
            <a:ext cx="4896203" cy="303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4241523"/>
      </p:ext>
    </p:extLst>
  </p:cSld>
  <p:clrMapOvr>
    <a:masterClrMapping/>
  </p:clrMapOvr>
  <p:transition spd="med" advClick="0" advTm="3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5-005-Gruppy-detskikh-muzykalnykh-instrumentov (1)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DD1"/>
              </a:clrFrom>
              <a:clrTo>
                <a:srgbClr val="FCFDD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692696"/>
            <a:ext cx="6840760" cy="5030377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>
          <a:xfrm>
            <a:off x="9756576" y="620688"/>
            <a:ext cx="1008112" cy="1296144"/>
          </a:xfrm>
          <a:prstGeom prst="cloud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10908704" y="1700808"/>
            <a:ext cx="914400" cy="1008112"/>
          </a:xfrm>
          <a:prstGeom prst="star5">
            <a:avLst>
              <a:gd name="adj" fmla="val 2773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kisspng-erziehung-mus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620688"/>
            <a:ext cx="1471876" cy="176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259632" y="3933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3050"/>
            <a:ext cx="3744416" cy="70767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БУБЕН</a:t>
            </a:r>
            <a:endParaRPr lang="ru-RU" sz="4400" b="1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1640" y="980728"/>
            <a:ext cx="4248472" cy="514543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Бубен</a:t>
            </a:r>
            <a:r>
              <a:rPr lang="ru-RU" sz="2000" dirty="0"/>
              <a:t> - один из ударных инструментов, пришедший в симфонический оркестр в XIX веке, бубен был известен еще в странах Древнего Востока. Бубен – музыкальный ударный инструмент в виде деревянного обруча, с натянутой на одной стороне кожаной мембраной. В прорезях обруча парами прикрепляются тонкие пластинки, на них подвешиваются бубенчики. На нем играют, встряхивая его в воздухе, ударяя по его коже ладонью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7860" y="2091012"/>
            <a:ext cx="4351604" cy="285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4728759"/>
      </p:ext>
    </p:extLst>
  </p:cSld>
  <p:clrMapOvr>
    <a:masterClrMapping/>
  </p:clrMapOvr>
  <p:transition spd="med" advClick="0" advTm="3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3168352" cy="635670"/>
          </a:xfrm>
        </p:spPr>
        <p:txBody>
          <a:bodyPr>
            <a:noAutofit/>
          </a:bodyPr>
          <a:lstStyle/>
          <a:p>
            <a:pPr algn="ctr"/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ТРЕЩОТКА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980728"/>
            <a:ext cx="3744416" cy="5145435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Трещотки </a:t>
            </a:r>
            <a:r>
              <a:rPr lang="ru-RU" sz="2000" dirty="0"/>
              <a:t>– ударный музыкальный инструмент, заменяющий хлопки в ладоши. Письменных свидетельств упоминания в древней Руси этого инструмента нет. При археологических раскопках в Новгороде в 1992 году были найдены две дощечки, которые, по предположению В. И. </a:t>
            </a:r>
            <a:r>
              <a:rPr lang="ru-RU" sz="2000" dirty="0" err="1"/>
              <a:t>Поведкина</a:t>
            </a:r>
            <a:r>
              <a:rPr lang="ru-RU" sz="2000" dirty="0"/>
              <a:t>, входили в комплект древних новгородских трещоток в ХII веке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312368" cy="317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280831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88562288"/>
      </p:ext>
    </p:extLst>
  </p:cSld>
  <p:clrMapOvr>
    <a:masterClrMapping/>
  </p:clrMapOvr>
  <p:transition spd="med" advClick="0" advTm="3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77968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МАРАКАСЫ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124745"/>
            <a:ext cx="2808312" cy="309634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/>
              </a:rPr>
              <a:t>Он похож на погремушку,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Только это не игрушка!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Arial"/>
              </a:rPr>
              <a:t>(Маракас)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82699"/>
            <a:ext cx="5770984" cy="4666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6453332"/>
      </p:ext>
    </p:extLst>
  </p:cSld>
  <p:clrMapOvr>
    <a:masterClrMapping/>
  </p:clrMapOvr>
  <p:transition spd="med" advClick="0" advTm="3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78896" cy="77968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ТРЕУГОЛЬНИК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1052736"/>
            <a:ext cx="3528392" cy="507342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самый сказочный момент  вступит этот инструмент.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совсем не каждый знает, что в оркестре он играет!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Тихо, нежно зазвенит, будто всё посеребрит.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затем умолкнет скоро по сигналу дирижёра.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это каждый школьник. 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                                        такое...                                   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(Треугольник)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3250704" cy="3250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3821410" cy="2422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2560" y="1196752"/>
            <a:ext cx="1597546" cy="242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4175703"/>
      </p:ext>
    </p:extLst>
  </p:cSld>
  <p:clrMapOvr>
    <a:masterClrMapping/>
  </p:clrMapOvr>
  <p:transition spd="med" advClick="0" advTm="3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2856" y="1916832"/>
            <a:ext cx="2949178" cy="1600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492896" y="3046412"/>
            <a:ext cx="2949178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 descr="https://fs00.infourok.ru/images/doc/170/195235/img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04856" cy="5544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08807540"/>
      </p:ext>
    </p:extLst>
  </p:cSld>
  <p:clrMapOvr>
    <a:masterClrMapping/>
  </p:clrMapOvr>
  <p:transition spd="med" advClick="0" advTm="3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76108407_1111111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l="4854" t="16279" r="5825" b="3488"/>
          <a:stretch>
            <a:fillRect/>
          </a:stretch>
        </p:blipFill>
        <p:spPr>
          <a:xfrm>
            <a:off x="1475656" y="836712"/>
            <a:ext cx="6408712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kisspng-erziehung-mus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28784" y="908720"/>
            <a:ext cx="1424379" cy="147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isspng-erziehung-music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592" y="1628800"/>
            <a:ext cx="7344816" cy="5508612"/>
          </a:xfrm>
          <a:prstGeom prst="rect">
            <a:avLst/>
          </a:prstGeom>
        </p:spPr>
      </p:pic>
      <p:pic>
        <p:nvPicPr>
          <p:cNvPr id="5" name="Рисунок 4" descr="kisspng-erziehung-musi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0" y="971346"/>
            <a:ext cx="7848872" cy="588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374532" cy="749499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2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ародные музыкальные инструменты</a:t>
            </a:r>
            <a:endParaRPr lang="ru-RU" i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2196752" y="4221088"/>
            <a:ext cx="1927126" cy="1883867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1547664" y="1052736"/>
            <a:ext cx="2880320" cy="4801314"/>
          </a:xfrm>
          <a:prstGeom prst="rect">
            <a:avLst/>
          </a:prstGeom>
          <a:solidFill>
            <a:srgbClr val="F8F8F8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КЛАВЕС</a:t>
            </a:r>
            <a:r>
              <a:rPr lang="ru-RU" dirty="0">
                <a:latin typeface="Monotype Corsiva" pitchFamily="66" charset="0"/>
              </a:rPr>
              <a:t> - кубинский народный ударный инструмент, две палочки из черного дерева разной толщины. По легенде эти палочки символизируют Мужчину и Женщину. При игре палочками ударяют друг о друга, при этом пальцы левой руки, держащие палочку, по которой ударяют, складываются особым образом, чтобы создать своеобразный резонатор. На </a:t>
            </a:r>
            <a:r>
              <a:rPr lang="ru-RU" dirty="0" err="1" smtClean="0">
                <a:latin typeface="Monotype Corsiva" pitchFamily="66" charset="0"/>
              </a:rPr>
              <a:t>клаве</a:t>
            </a:r>
            <a:r>
              <a:rPr lang="ru-RU" dirty="0" err="1" smtClean="0"/>
              <a:t>се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>
                <a:latin typeface="Monotype Corsiva" pitchFamily="66" charset="0"/>
              </a:rPr>
              <a:t>можно играть самые разнообразные ритмические рисунки.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1688" y="357188"/>
            <a:ext cx="5143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КЛАВЕС</a:t>
            </a:r>
          </a:p>
        </p:txBody>
      </p:sp>
      <p:pic>
        <p:nvPicPr>
          <p:cNvPr id="6150" name="Рисунок 8" descr="клаве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124744"/>
            <a:ext cx="4143375" cy="468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8938" y="214313"/>
            <a:ext cx="45005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КОРОБОЧКА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1115616" y="1143000"/>
            <a:ext cx="3456384" cy="5355312"/>
          </a:xfrm>
          <a:prstGeom prst="rect">
            <a:avLst/>
          </a:prstGeom>
          <a:solidFill>
            <a:srgbClr val="F8F8F8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ДЕРЕВЯННАЯ КОРОБОЧКА </a:t>
            </a:r>
            <a:r>
              <a:rPr lang="ru-RU" dirty="0" smtClean="0">
                <a:latin typeface="Monotype Corsiva" pitchFamily="66" charset="0"/>
              </a:rPr>
              <a:t>- один </a:t>
            </a:r>
            <a:r>
              <a:rPr lang="ru-RU" dirty="0">
                <a:latin typeface="Monotype Corsiva" pitchFamily="66" charset="0"/>
              </a:rPr>
              <a:t>из самых распространённых ударных музыкальных инструментов с неопределённой высотой звучания. Звучание инструмента — характерный цокающий звук.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Представляет собой прямоугольный брусок звонкого, хорошо высушенного дерева. С одной стороны, ближе к верхней части бруска, выдолблена глубокая щель шириной около 1 см. На инструменте играют деревянными или пластиковыми палочками. В зависимости от размера коробочки, звук может быть выше или ниже, поэтому зачастую композиторы используют несколько </a:t>
            </a:r>
            <a:r>
              <a:rPr lang="ru-RU" dirty="0" err="1">
                <a:latin typeface="Monotype Corsiva" pitchFamily="66" charset="0"/>
              </a:rPr>
              <a:t>вуд-блоков</a:t>
            </a:r>
            <a:r>
              <a:rPr lang="ru-RU" dirty="0">
                <a:latin typeface="Monotype Corsiva" pitchFamily="66" charset="0"/>
              </a:rPr>
              <a:t>, звучащих по-разному.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7174" name="Рисунок 7" descr="коробоч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60848"/>
            <a:ext cx="4085297" cy="29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1813" y="214313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ТАРЕЛКИ</a:t>
            </a:r>
          </a:p>
        </p:txBody>
      </p:sp>
      <p:sp>
        <p:nvSpPr>
          <p:cNvPr id="8197" name="Прямоугольник 6"/>
          <p:cNvSpPr>
            <a:spLocks noChangeArrowheads="1"/>
          </p:cNvSpPr>
          <p:nvPr/>
        </p:nvSpPr>
        <p:spPr bwMode="auto">
          <a:xfrm>
            <a:off x="971600" y="692696"/>
            <a:ext cx="3096343" cy="5663089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ТАРЕЛКИ</a:t>
            </a:r>
            <a:r>
              <a:rPr lang="ru-RU" dirty="0">
                <a:latin typeface="Monotype Corsiva" pitchFamily="66" charset="0"/>
              </a:rPr>
              <a:t> — ударный музыкальный инструмент с неопределенной высотой звучания. Тарелки известны с древнейших времен, встречаясь в Китае, Индии, позже в Греции и Турции.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Представляют собой диск выпуклой формы, изготовленный из особых сплавов путем литья и последующей ковки. В центре тарелки имеется отверстие, предназначенное для закрепления инструмента на специальной стойке или для прикрепления ремня.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Среди основных приемов игры: удары различными палочками и колотушками, удары тарелок друг о друга, игра смычком</a:t>
            </a:r>
            <a:r>
              <a:rPr lang="ru-RU" sz="2000" dirty="0">
                <a:latin typeface="Monotype Corsiva" pitchFamily="66" charset="0"/>
              </a:rPr>
              <a:t>.</a:t>
            </a:r>
          </a:p>
        </p:txBody>
      </p:sp>
      <p:pic>
        <p:nvPicPr>
          <p:cNvPr id="8198" name="Рисунок 7" descr="тарел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357016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Рисунок 4" descr="29691469_28841729_27354182_18310189_1203403372_0a0b31ef7b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0592" y="2852936"/>
            <a:ext cx="251674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6063" y="214313"/>
            <a:ext cx="3857625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ТРЕУГОЛЬНИК</a:t>
            </a:r>
          </a:p>
        </p:txBody>
      </p:sp>
      <p:pic>
        <p:nvPicPr>
          <p:cNvPr id="9221" name="Рисунок 7" descr="треугольни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736279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Прямоугольник 6"/>
          <p:cNvSpPr>
            <a:spLocks noChangeArrowheads="1"/>
          </p:cNvSpPr>
          <p:nvPr/>
        </p:nvSpPr>
        <p:spPr bwMode="auto">
          <a:xfrm>
            <a:off x="971600" y="764704"/>
            <a:ext cx="5544616" cy="535531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ТРЕУГОЛЬНИК</a:t>
            </a:r>
            <a:r>
              <a:rPr lang="ru-RU" dirty="0">
                <a:latin typeface="Monotype Corsiva" pitchFamily="66" charset="0"/>
              </a:rPr>
              <a:t> — ударный музыкальный инструмент в виде металлического прута (обычно из стали или алюминия), изогнутого в форме треугольника. Один из углов оставлен открытым (концы прута почти касаются).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Треугольник принадлежит к инструментам с неопределённой высотой звука, имеет блестящий и яркий тембр. Как правило, ему поручаются несложные ритмические фигуры и тремоло. Треугольник подвешивается за один из углов на тонкой проволоке или тесьме, которую держат в руке или прикрепляют к пюпитру. По треугольнику ударяют металлической (реже деревянной) палочкой.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 конца XVIII века треугольник — один из основных ударных инструментов симфонического оркестра. В сочинениях Гайдна, Моцарта и Бетховена он использовался для имитации так называемой «янычарской музыки». Одно из первых сочинений, в котором треугольнику поручена достаточно ответственная самостоятельная партия — Концерт № 1 для фортепиано с оркестром Листа.</a:t>
            </a:r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D8"/>
              </a:clrFrom>
              <a:clrTo>
                <a:srgbClr val="FFFED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7636" y="620688"/>
            <a:ext cx="7008779" cy="5256584"/>
          </a:xfrm>
          <a:prstGeom prst="rect">
            <a:avLst/>
          </a:prstGeom>
        </p:spPr>
      </p:pic>
      <p:sp>
        <p:nvSpPr>
          <p:cNvPr id="3" name="5-конечная звезда 2"/>
          <p:cNvSpPr/>
          <p:nvPr/>
        </p:nvSpPr>
        <p:spPr>
          <a:xfrm>
            <a:off x="10044608" y="1196752"/>
            <a:ext cx="914400" cy="1008112"/>
          </a:xfrm>
          <a:prstGeom prst="star5">
            <a:avLst>
              <a:gd name="adj" fmla="val 2773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5-конечная звезда 3"/>
          <p:cNvSpPr/>
          <p:nvPr/>
        </p:nvSpPr>
        <p:spPr>
          <a:xfrm>
            <a:off x="10116616" y="1484784"/>
            <a:ext cx="914400" cy="1008112"/>
          </a:xfrm>
          <a:prstGeom prst="star5">
            <a:avLst>
              <a:gd name="adj" fmla="val 2773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/>
          <p:cNvSpPr/>
          <p:nvPr/>
        </p:nvSpPr>
        <p:spPr>
          <a:xfrm>
            <a:off x="9612560" y="1340768"/>
            <a:ext cx="914400" cy="1008112"/>
          </a:xfrm>
          <a:prstGeom prst="star5">
            <a:avLst>
              <a:gd name="adj" fmla="val 27734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10620672" y="1196752"/>
            <a:ext cx="914400" cy="1008112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kisspng-erziehung-mus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013176"/>
            <a:ext cx="1375865" cy="165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kisspng-erziehung-music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7020272" y="548680"/>
            <a:ext cx="1368152" cy="130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71600" y="32129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4750" y="214313"/>
            <a:ext cx="2286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ЛОЖКИ</a:t>
            </a:r>
          </a:p>
        </p:txBody>
      </p:sp>
      <p:sp>
        <p:nvSpPr>
          <p:cNvPr id="10245" name="Прямоугольник 6"/>
          <p:cNvSpPr>
            <a:spLocks noChangeArrowheads="1"/>
          </p:cNvSpPr>
          <p:nvPr/>
        </p:nvSpPr>
        <p:spPr bwMode="auto">
          <a:xfrm>
            <a:off x="971600" y="764704"/>
            <a:ext cx="3347864" cy="535531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ДЕРЕВЯННЫЕ ЛОЖКИ </a:t>
            </a:r>
            <a:r>
              <a:rPr lang="ru-RU" dirty="0">
                <a:latin typeface="Monotype Corsiva" pitchFamily="66" charset="0"/>
              </a:rPr>
              <a:t>используются в славянской традиции как музыкальный инструмент. Игровой комплект составляет от 3 до 5 ложек, иногда разного размера. Звук извлекается путём ударения друг о друга задних сторон черпаков. Тембр звука зависит от способа </a:t>
            </a:r>
            <a:r>
              <a:rPr lang="ru-RU" dirty="0" err="1">
                <a:latin typeface="Monotype Corsiva" pitchFamily="66" charset="0"/>
              </a:rPr>
              <a:t>звукоизвлечения</a:t>
            </a:r>
            <a:r>
              <a:rPr lang="ru-RU" dirty="0">
                <a:latin typeface="Monotype Corsiva" pitchFamily="66" charset="0"/>
              </a:rPr>
              <a:t>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Обычно один исполнитель использует три ложки, две из которых закладываются между пальцами левой руки, а третья берётся в правую. Удары производятся третьей ложкой по двум в левой руке. Обычно для удобства удары производятся на руке или колене. Иногда к ложкам подвешивают бубенчики.</a:t>
            </a:r>
          </a:p>
        </p:txBody>
      </p:sp>
      <p:pic>
        <p:nvPicPr>
          <p:cNvPr id="10246" name="Рисунок 7" descr="лож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100" y="1268760"/>
            <a:ext cx="39037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14750" y="214313"/>
            <a:ext cx="20002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БУБЕН</a:t>
            </a:r>
          </a:p>
        </p:txBody>
      </p:sp>
      <p:sp>
        <p:nvSpPr>
          <p:cNvPr id="11269" name="Прямоугольник 6"/>
          <p:cNvSpPr>
            <a:spLocks noChangeArrowheads="1"/>
          </p:cNvSpPr>
          <p:nvPr/>
        </p:nvSpPr>
        <p:spPr bwMode="auto">
          <a:xfrm>
            <a:off x="683568" y="1268760"/>
            <a:ext cx="3429000" cy="3170099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БУБЕН</a:t>
            </a:r>
            <a:r>
              <a:rPr lang="ru-RU" dirty="0">
                <a:latin typeface="Monotype Corsiva" pitchFamily="66" charset="0"/>
              </a:rPr>
              <a:t> — ударный музыкальный инструмент неопределённой высоты звучания, состоящий из кожаной мембраны, натянутой на деревянный обод. К некоторым разновидностям бубнов подвешены металлические колокольчики, которые начинают звенеть, когда исполнитель ударяет по мембране бубна, потирает её или встряхивает весь инструмент</a:t>
            </a:r>
            <a:r>
              <a:rPr lang="ru-RU" sz="2000" dirty="0">
                <a:latin typeface="Monotype Corsiva" pitchFamily="66" charset="0"/>
              </a:rPr>
              <a:t>.</a:t>
            </a:r>
          </a:p>
        </p:txBody>
      </p:sp>
      <p:pic>
        <p:nvPicPr>
          <p:cNvPr id="11270" name="Рисунок 7" descr="бубе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412776"/>
            <a:ext cx="41764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7500" y="142875"/>
            <a:ext cx="35004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ТРЕЩЕТКИ</a:t>
            </a:r>
          </a:p>
        </p:txBody>
      </p:sp>
      <p:sp>
        <p:nvSpPr>
          <p:cNvPr id="12293" name="Прямоугольник 6"/>
          <p:cNvSpPr>
            <a:spLocks noChangeArrowheads="1"/>
          </p:cNvSpPr>
          <p:nvPr/>
        </p:nvSpPr>
        <p:spPr bwMode="auto">
          <a:xfrm>
            <a:off x="827584" y="836712"/>
            <a:ext cx="5328592" cy="535531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ТРЕЩЕТКА</a:t>
            </a:r>
            <a:r>
              <a:rPr lang="ru-RU" dirty="0">
                <a:latin typeface="Monotype Corsiva" pitchFamily="66" charset="0"/>
              </a:rPr>
              <a:t> - народный музыкальный инструмент, </a:t>
            </a:r>
            <a:r>
              <a:rPr lang="ru-RU" dirty="0" err="1">
                <a:latin typeface="Monotype Corsiva" pitchFamily="66" charset="0"/>
              </a:rPr>
              <a:t>идиофон</a:t>
            </a:r>
            <a:r>
              <a:rPr lang="ru-RU" dirty="0">
                <a:latin typeface="Monotype Corsiva" pitchFamily="66" charset="0"/>
              </a:rPr>
              <a:t>, заменяющий хлопки в ладоши.</a:t>
            </a:r>
          </a:p>
          <a:p>
            <a:pPr algn="ctr"/>
            <a:r>
              <a:rPr lang="ru-RU" dirty="0" err="1">
                <a:latin typeface="Monotype Corsiva" pitchFamily="66" charset="0"/>
              </a:rPr>
              <a:t>ТрещЕтки</a:t>
            </a:r>
            <a:r>
              <a:rPr lang="ru-RU" dirty="0">
                <a:latin typeface="Monotype Corsiva" pitchFamily="66" charset="0"/>
              </a:rPr>
              <a:t> состоят из набора 18 - 20 тонких дощечек (обычно дубовых) длиной 16 - 18 см. Они соединяются между собой плотной верёвкой, продетой в отверстия верхней части дощечек. Для разделения дощечек между ними вверху вставляются небольшие пластинки из дерева шириной приблизительно 2 см.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Существует и другая конструкция </a:t>
            </a:r>
            <a:r>
              <a:rPr lang="ru-RU" dirty="0" err="1">
                <a:latin typeface="Monotype Corsiva" pitchFamily="66" charset="0"/>
              </a:rPr>
              <a:t>трещетки</a:t>
            </a:r>
            <a:r>
              <a:rPr lang="ru-RU" dirty="0">
                <a:latin typeface="Monotype Corsiva" pitchFamily="66" charset="0"/>
              </a:rPr>
              <a:t> - прямоугольный ящичек с помещённым внутри деревянным зубчатым колесом, прикреплённым к маленькой рукоятке. В одной из стенок этого ящичка делается прорез, в отверстии которого неподвижно укреплена тонкая упругая деревянная или металлическая пластинка.</a:t>
            </a:r>
            <a:endParaRPr lang="ru-RU" b="1" dirty="0">
              <a:latin typeface="Monotype Corsiva" pitchFamily="66" charset="0"/>
            </a:endParaRPr>
          </a:p>
          <a:p>
            <a:pPr algn="ctr"/>
            <a:r>
              <a:rPr lang="ru-RU" dirty="0" err="1">
                <a:latin typeface="Monotype Corsiva" pitchFamily="66" charset="0"/>
              </a:rPr>
              <a:t>Трещетка</a:t>
            </a:r>
            <a:r>
              <a:rPr lang="ru-RU" dirty="0">
                <a:latin typeface="Monotype Corsiva" pitchFamily="66" charset="0"/>
              </a:rPr>
              <a:t> держится за веревку двумя руками, резкие или плавные движения позволяют издавать различные звуки. При этом руки находятся на уровне груди, головы, а иногда поднимаются чтобы привлечь внимание своим внешним видом.</a:t>
            </a:r>
          </a:p>
        </p:txBody>
      </p:sp>
      <p:pic>
        <p:nvPicPr>
          <p:cNvPr id="12294" name="Рисунок 7" descr="трещетка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04664"/>
            <a:ext cx="10287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8" descr="трещетка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134076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9" descr="трещетка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645024"/>
            <a:ext cx="24526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0313" y="142875"/>
            <a:ext cx="4143375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КОЛОКОЛЬЧИКИ</a:t>
            </a:r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683568" y="736600"/>
            <a:ext cx="7632848" cy="3293209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latin typeface="Monotype Corsiva" pitchFamily="66" charset="0"/>
              </a:rPr>
              <a:t>КОЛОКОЛЬЧИКИ</a:t>
            </a:r>
            <a:r>
              <a:rPr lang="ru-RU" sz="1600" dirty="0">
                <a:latin typeface="Monotype Corsiva" pitchFamily="66" charset="0"/>
              </a:rPr>
              <a:t> — ударный музыкальный инструмент с определённой высотой звучания. Инструмент обладает </a:t>
            </a:r>
            <a:r>
              <a:rPr lang="ru-RU" sz="1600" dirty="0" err="1">
                <a:latin typeface="Monotype Corsiva" pitchFamily="66" charset="0"/>
              </a:rPr>
              <a:t>светлозвенящим</a:t>
            </a:r>
            <a:r>
              <a:rPr lang="ru-RU" sz="1600" dirty="0">
                <a:latin typeface="Monotype Corsiva" pitchFamily="66" charset="0"/>
              </a:rPr>
              <a:t> тембром в пиано, блестящим и ярким — в форте. Колокольчики существуют в двух разновидностях: простые и клавишные.</a:t>
            </a:r>
          </a:p>
          <a:p>
            <a:r>
              <a:rPr lang="ru-RU" sz="1600" dirty="0">
                <a:latin typeface="Monotype Corsiva" pitchFamily="66" charset="0"/>
              </a:rPr>
              <a:t>Простые колокольчики представляют собой набор настроенных по хроматизму металлических пластинок, размещённых в два ряда на деревянной раме трапециевидной формы. Расположение пластинок на них аналогично расположению белых и чёрных клавиш фортепиано. Применяемый диапазон колокольчиков — от третьей октавы до пятой октавы, на некоторых инструментах — шире. Играют на обычных колокольчиках двумя маленькими металлическими молоточками или деревянными палочками.</a:t>
            </a:r>
          </a:p>
          <a:p>
            <a:r>
              <a:rPr lang="ru-RU" sz="1600" dirty="0">
                <a:latin typeface="Monotype Corsiva" pitchFamily="66" charset="0"/>
              </a:rPr>
              <a:t>В клавишных колокольчиках пластинки заключены в корпус наподобие маленького пианино, где имеется несложный механизм молоточков, передающий удары от клавиш к пластинкам (этот механизм схож с механизмом челесты). Клавишные колокольчики технически подвижнее простых, но проигрывают им в чистоте тембра.</a:t>
            </a:r>
          </a:p>
        </p:txBody>
      </p:sp>
      <p:pic>
        <p:nvPicPr>
          <p:cNvPr id="13318" name="Рисунок 7" descr="колокольчик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908448"/>
            <a:ext cx="4656907" cy="243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86063" y="188640"/>
            <a:ext cx="3714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КУГИКЛЫ</a:t>
            </a: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827584" y="764704"/>
            <a:ext cx="7920880" cy="378565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latin typeface="Monotype Corsiva" pitchFamily="66" charset="0"/>
              </a:rPr>
              <a:t>КУГИКЛЫ — духовой музыкальный инструмент, русская разновидность </a:t>
            </a:r>
            <a:r>
              <a:rPr lang="ru-RU" sz="1600" dirty="0" err="1">
                <a:latin typeface="Monotype Corsiva" pitchFamily="66" charset="0"/>
              </a:rPr>
              <a:t>многоствольчатой</a:t>
            </a:r>
            <a:r>
              <a:rPr lang="ru-RU" sz="1600" dirty="0">
                <a:latin typeface="Monotype Corsiva" pitchFamily="66" charset="0"/>
              </a:rPr>
              <a:t> флейты, известной науке под названием «флейта Пана». Инструмент этот распространён в разных частях, у каждого народа для него свои названия.</a:t>
            </a:r>
          </a:p>
          <a:p>
            <a:r>
              <a:rPr lang="ru-RU" sz="1600" dirty="0">
                <a:latin typeface="Monotype Corsiva" pitchFamily="66" charset="0"/>
              </a:rPr>
              <a:t>У русских первым обратил внимание на флейту Пана </a:t>
            </a:r>
            <a:r>
              <a:rPr lang="ru-RU" sz="1600" dirty="0" err="1">
                <a:latin typeface="Monotype Corsiva" pitchFamily="66" charset="0"/>
              </a:rPr>
              <a:t>Гасри</a:t>
            </a:r>
            <a:r>
              <a:rPr lang="ru-RU" sz="1600" dirty="0">
                <a:latin typeface="Monotype Corsiva" pitchFamily="66" charset="0"/>
              </a:rPr>
              <a:t>, давший весьма неточное её описание под названием свирель или </a:t>
            </a:r>
            <a:r>
              <a:rPr lang="ru-RU" sz="1600" dirty="0" err="1">
                <a:latin typeface="Monotype Corsiva" pitchFamily="66" charset="0"/>
              </a:rPr>
              <a:t>свирелка</a:t>
            </a:r>
            <a:r>
              <a:rPr lang="ru-RU" sz="1600" dirty="0">
                <a:latin typeface="Monotype Corsiva" pitchFamily="66" charset="0"/>
              </a:rPr>
              <a:t>. О </a:t>
            </a:r>
            <a:r>
              <a:rPr lang="ru-RU" sz="1600" dirty="0" err="1">
                <a:latin typeface="Monotype Corsiva" pitchFamily="66" charset="0"/>
              </a:rPr>
              <a:t>кугиклах</a:t>
            </a:r>
            <a:r>
              <a:rPr lang="ru-RU" sz="1600" dirty="0">
                <a:latin typeface="Monotype Corsiva" pitchFamily="66" charset="0"/>
              </a:rPr>
              <a:t> писал </a:t>
            </a:r>
            <a:r>
              <a:rPr lang="ru-RU" sz="1600" dirty="0" err="1">
                <a:latin typeface="Monotype Corsiva" pitchFamily="66" charset="0"/>
              </a:rPr>
              <a:t>Дмитрюков</a:t>
            </a:r>
            <a:r>
              <a:rPr lang="ru-RU" sz="1600" dirty="0">
                <a:latin typeface="Monotype Corsiva" pitchFamily="66" charset="0"/>
              </a:rPr>
              <a:t> в журнале «Московский телеграф» в 1831 году. На протяжении XIX в. в литературе время от времени встречается свидетельства об игре на </a:t>
            </a:r>
            <a:r>
              <a:rPr lang="ru-RU" sz="1600" dirty="0" err="1">
                <a:latin typeface="Monotype Corsiva" pitchFamily="66" charset="0"/>
              </a:rPr>
              <a:t>кугиклах</a:t>
            </a:r>
            <a:r>
              <a:rPr lang="ru-RU" sz="1600" dirty="0">
                <a:latin typeface="Monotype Corsiva" pitchFamily="66" charset="0"/>
              </a:rPr>
              <a:t>, особенно на территории Курской губернии.</a:t>
            </a:r>
          </a:p>
          <a:p>
            <a:r>
              <a:rPr lang="ru-RU" sz="1600" dirty="0" err="1">
                <a:latin typeface="Monotype Corsiva" pitchFamily="66" charset="0"/>
              </a:rPr>
              <a:t>Кугиклы</a:t>
            </a:r>
            <a:r>
              <a:rPr lang="ru-RU" sz="1600" dirty="0">
                <a:latin typeface="Monotype Corsiva" pitchFamily="66" charset="0"/>
              </a:rPr>
              <a:t> представляют собой набор пустотелых трубок различной длины и диаметра с открытым верхним концом и закрытым нижним. Инструмент этот изготавливался обычно из стеблей куги (камыша), тростника, бамбука и т. д., дном служил узел ствола. </a:t>
            </a:r>
          </a:p>
          <a:p>
            <a:r>
              <a:rPr lang="ru-RU" sz="1600" dirty="0">
                <a:latin typeface="Monotype Corsiva" pitchFamily="66" charset="0"/>
              </a:rPr>
              <a:t>Комплект </a:t>
            </a:r>
            <a:r>
              <a:rPr lang="ru-RU" sz="1600" dirty="0" err="1">
                <a:latin typeface="Monotype Corsiva" pitchFamily="66" charset="0"/>
              </a:rPr>
              <a:t>кугикл</a:t>
            </a:r>
            <a:r>
              <a:rPr lang="ru-RU" sz="1600" dirty="0">
                <a:latin typeface="Monotype Corsiva" pitchFamily="66" charset="0"/>
              </a:rPr>
              <a:t> обычно состоит из 3—5 трубок одинакового диаметра, но разной длины. Трубки инструмента не скрепляются между собой, что позволяет их менять в зависимости от требуемого строя. Верхние, открытые концы инструмента располагаются на одной линии. Поднося их ко рту и поводя ими (или головой) из стороны в сторону, дуют на края срезов, извлекая, как правило, короткие, толчкообразные звуки.</a:t>
            </a:r>
          </a:p>
        </p:txBody>
      </p:sp>
      <p:pic>
        <p:nvPicPr>
          <p:cNvPr id="14342" name="Рисунок 7" descr="кугикл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221088"/>
            <a:ext cx="388843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539552" y="571500"/>
            <a:ext cx="6247011" cy="5632311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БАРАБАН </a:t>
            </a:r>
            <a:r>
              <a:rPr lang="ru-RU" dirty="0">
                <a:latin typeface="Monotype Corsiva" pitchFamily="66" charset="0"/>
              </a:rPr>
              <a:t>— ударный музыкальный инструмент, мембранофон. Распространён у большинства народов. Состоит из полого цилиндрического деревянного (или металлического) корпуса-резонатора или рамы, на которые с одной или двух сторон натянуты мембраны. Относительная высота звука может регулироваться натяжением мембран. Звук извлекают ударом по мембране деревянной колотушкой с мягким наконечником, палочкой, руками, а иногда и трением. 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Известно о существовании барабанов в древнем Шумере около 3000 лет до н.э. При раскопках в Месопотамии были найдены одни из древнейших ударных инструментов, сделанные в виде маленьких цилиндров, происхождение которых датируется третьим тысячелетием до нашей эры. С древнейших времён барабан использовался как сигнальный инструмент, а также для сопровождения ритуальных танцев, военных шествий, религиозных обрядов. В современную Европу барабаны попали с Ближнего Востока. Прототип малого (военного) барабана был заимствован у арабов в Испании и Палестине. О длительной истории развития инструмента свидетельствует и большое разнообразие его видов в наши дни. Известны барабаны различных форм и размеров.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0438" y="188640"/>
            <a:ext cx="271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БАРАБАН</a:t>
            </a:r>
          </a:p>
        </p:txBody>
      </p:sp>
      <p:pic>
        <p:nvPicPr>
          <p:cNvPr id="15366" name="Рисунок 7" descr="бараба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060848"/>
            <a:ext cx="2016224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0313" y="142875"/>
            <a:ext cx="4143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МЕТАЛЛОФОН</a:t>
            </a:r>
          </a:p>
        </p:txBody>
      </p:sp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539552" y="1000125"/>
            <a:ext cx="7776864" cy="1938992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Monotype Corsiva" pitchFamily="66" charset="0"/>
              </a:rPr>
              <a:t>МЕТАЛЛОФОН </a:t>
            </a:r>
            <a:r>
              <a:rPr lang="ru-RU" sz="2000" dirty="0">
                <a:latin typeface="Monotype Corsiva" pitchFamily="66" charset="0"/>
              </a:rPr>
              <a:t>— род музыкальных инструментов, основным элементом которых является ряд металлических пластин-клавиш, по которым для извлечения звука ударяют специальным молоточком.</a:t>
            </a:r>
          </a:p>
          <a:p>
            <a:r>
              <a:rPr lang="ru-RU" sz="2000" dirty="0">
                <a:latin typeface="Monotype Corsiva" pitchFamily="66" charset="0"/>
              </a:rPr>
              <a:t>Один из видов металлофона — колокольчики.</a:t>
            </a:r>
          </a:p>
          <a:p>
            <a:r>
              <a:rPr lang="ru-RU" sz="2000" dirty="0">
                <a:latin typeface="Monotype Corsiva" pitchFamily="66" charset="0"/>
              </a:rPr>
              <a:t>Сходный музыкальный инструмент — ксилофон, отличающийся от металлофона в основном материалом изготовления клавиш.</a:t>
            </a:r>
          </a:p>
        </p:txBody>
      </p:sp>
      <p:pic>
        <p:nvPicPr>
          <p:cNvPr id="16390" name="Рисунок 7" descr="металлофо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501008"/>
            <a:ext cx="536733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0438" y="142875"/>
            <a:ext cx="2500312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СВИРЕЛИ</a:t>
            </a:r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755576" y="1340768"/>
            <a:ext cx="5102299" cy="3139321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Monotype Corsiva" pitchFamily="66" charset="0"/>
              </a:rPr>
              <a:t>СВИРЕЛЬ</a:t>
            </a:r>
            <a:r>
              <a:rPr lang="ru-RU" dirty="0">
                <a:latin typeface="Monotype Corsiva" pitchFamily="66" charset="0"/>
              </a:rPr>
              <a:t> — русский двуствольный духовой инструмент; род двуствольной продольной флейты. Один из стволов имеет обычно длину 300—350 мм, второй — 450—470 мм. В верхнем конце ствола — свистковое устройство, в нижней части — по 3 боковых отверстия для изменения высоты звуков. Стволы настроены между собой в кварту и дают в целом диатонический звукоряд в объёме септимы.</a:t>
            </a:r>
          </a:p>
          <a:p>
            <a:r>
              <a:rPr lang="ru-RU" dirty="0">
                <a:latin typeface="Monotype Corsiva" pitchFamily="66" charset="0"/>
              </a:rPr>
              <a:t>В обыденном языке свирелью часто называют духовые инструменты типа одноствольных или двуствольных флейт.</a:t>
            </a:r>
          </a:p>
        </p:txBody>
      </p:sp>
      <p:pic>
        <p:nvPicPr>
          <p:cNvPr id="17414" name="Рисунок 7" descr="свирель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13" y="1428750"/>
            <a:ext cx="2714625" cy="363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0438" y="142875"/>
            <a:ext cx="2500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ДУДКИ</a:t>
            </a:r>
          </a:p>
        </p:txBody>
      </p:sp>
      <p:sp>
        <p:nvSpPr>
          <p:cNvPr id="18437" name="Прямоугольник 7"/>
          <p:cNvSpPr>
            <a:spLocks noChangeArrowheads="1"/>
          </p:cNvSpPr>
          <p:nvPr/>
        </p:nvSpPr>
        <p:spPr bwMode="auto">
          <a:xfrm>
            <a:off x="1331640" y="764704"/>
            <a:ext cx="4680520" cy="50783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otype Corsiva" pitchFamily="66" charset="0"/>
              </a:rPr>
              <a:t>ДУДКА</a:t>
            </a:r>
            <a:r>
              <a:rPr lang="ru-RU" dirty="0">
                <a:latin typeface="Monotype Corsiva" pitchFamily="66" charset="0"/>
              </a:rPr>
              <a:t> — русский народный музыкальный духовой инструмент, состоящий из бузинной тростины или камыша и имеющий несколько боковых отверстий, а для вдувания — мундштучок. Существуют двойные дудки: в две сложенные трубки дуют через один общий мундштук. 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Археологические раскопки свидетельствуют, что на костяных дудках играли задолго до нашей эры. В этнографических материалах XVIII и XIX вв. упоминаются деревянные и тростниковые дудочки. </a:t>
            </a:r>
          </a:p>
          <a:p>
            <a:r>
              <a:rPr lang="ru-RU" dirty="0">
                <a:latin typeface="Monotype Corsiva" pitchFamily="66" charset="0"/>
              </a:rPr>
              <a:t>Деревянная дудка может быть вырезана из ветки или сделана на токарном станке. На конце вырезается свисток или вставляется жалейка. В дудке выжигаются или сверлятся отверстия. </a:t>
            </a:r>
          </a:p>
          <a:p>
            <a:pPr algn="ctr"/>
            <a:r>
              <a:rPr lang="ru-RU" dirty="0">
                <a:latin typeface="Monotype Corsiva" pitchFamily="66" charset="0"/>
              </a:rPr>
              <a:t>У тростниковой дудочки или жалейки язычок надрезается прямо на ней. Звук своеобразный, резкий. </a:t>
            </a:r>
          </a:p>
        </p:txBody>
      </p:sp>
      <p:pic>
        <p:nvPicPr>
          <p:cNvPr id="18438" name="Рисунок 8" descr="дудка.jpg"/>
          <p:cNvPicPr>
            <a:picLocks noChangeAspect="1"/>
          </p:cNvPicPr>
          <p:nvPr/>
        </p:nvPicPr>
        <p:blipFill>
          <a:blip r:embed="rId2" cstate="print"/>
          <a:srcRect b="4993"/>
          <a:stretch>
            <a:fillRect/>
          </a:stretch>
        </p:blipFill>
        <p:spPr bwMode="auto">
          <a:xfrm>
            <a:off x="5796136" y="1412776"/>
            <a:ext cx="2808312" cy="341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E7C5"/>
              </a:clrFrom>
              <a:clrTo>
                <a:srgbClr val="FFE7C5">
                  <a:alpha val="0"/>
                </a:srgbClr>
              </a:clrTo>
            </a:clrChange>
          </a:blip>
          <a:srcRect l="926" t="7500" r="1852" b="6250"/>
          <a:stretch>
            <a:fillRect/>
          </a:stretch>
        </p:blipFill>
        <p:spPr>
          <a:xfrm>
            <a:off x="721136" y="692696"/>
            <a:ext cx="7739296" cy="5544616"/>
          </a:xfrm>
          <a:prstGeom prst="rect">
            <a:avLst/>
          </a:prstGeom>
        </p:spPr>
      </p:pic>
      <p:pic>
        <p:nvPicPr>
          <p:cNvPr id="3" name="Рисунок 2" descr="kisspng-erziehung-musi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620688"/>
            <a:ext cx="907813" cy="108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9672" y="260648"/>
            <a:ext cx="6048672" cy="648072"/>
          </a:xfrm>
        </p:spPr>
        <p:txBody>
          <a:bodyPr>
            <a:normAutofit fontScale="90000"/>
          </a:bodyPr>
          <a:lstStyle/>
          <a:p>
            <a:r>
              <a:rPr lang="ru-RU" sz="3200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МУЗЫКАЛЬНЫЕ ИНСТРУМЕНТЫ</a:t>
            </a:r>
            <a:endParaRPr lang="ru-RU" sz="3200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9828584" y="2996952"/>
            <a:ext cx="1224136" cy="3180010"/>
          </a:xfrm>
        </p:spPr>
        <p:txBody>
          <a:bodyPr/>
          <a:lstStyle/>
          <a:p>
            <a:pPr lvl="3"/>
            <a:endParaRPr lang="ru-RU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DCF"/>
              </a:clrFrom>
              <a:clrTo>
                <a:srgbClr val="FEFDC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117" y="548680"/>
            <a:ext cx="6720746" cy="5040560"/>
          </a:xfrm>
          <a:prstGeom prst="rect">
            <a:avLst/>
          </a:prstGeom>
        </p:spPr>
      </p:pic>
      <p:pic>
        <p:nvPicPr>
          <p:cNvPr id="3" name="Рисунок 2" descr="kisspng-erziehung-music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468544" y="-459432"/>
            <a:ext cx="4834930" cy="4297716"/>
          </a:xfrm>
          <a:prstGeom prst="rect">
            <a:avLst/>
          </a:prstGeom>
        </p:spPr>
      </p:pic>
      <p:pic>
        <p:nvPicPr>
          <p:cNvPr id="4" name="Рисунок 3" descr="kisspng-erziehung-music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620944" y="-307032"/>
            <a:ext cx="4834930" cy="4297716"/>
          </a:xfrm>
          <a:prstGeom prst="rect">
            <a:avLst/>
          </a:prstGeom>
        </p:spPr>
      </p:pic>
      <p:pic>
        <p:nvPicPr>
          <p:cNvPr id="5" name="Рисунок 4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2508786" y="2276872"/>
            <a:ext cx="2099488" cy="1866212"/>
          </a:xfrm>
          <a:prstGeom prst="rect">
            <a:avLst/>
          </a:prstGeom>
        </p:spPr>
      </p:pic>
      <p:pic>
        <p:nvPicPr>
          <p:cNvPr id="6" name="Рисунок 5" descr="kisspng-erziehung-music.pn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925744" y="-2232"/>
            <a:ext cx="4834930" cy="4297716"/>
          </a:xfrm>
          <a:prstGeom prst="rect">
            <a:avLst/>
          </a:prstGeom>
        </p:spPr>
      </p:pic>
      <p:pic>
        <p:nvPicPr>
          <p:cNvPr id="7" name="Рисунок 6" descr="kisspng-erziehung-music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948264" y="260648"/>
            <a:ext cx="1909605" cy="169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kisspng-erziehung-musi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76656" y="4149080"/>
            <a:ext cx="1512168" cy="18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848872" cy="201622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 !</a:t>
            </a:r>
          </a:p>
        </p:txBody>
      </p:sp>
      <p:pic>
        <p:nvPicPr>
          <p:cNvPr id="5124" name="Picture 4" descr="http://lenagold.narod.ru/fon/clipart/k/kol/kolokol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6192688" cy="32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2939499"/>
      </p:ext>
    </p:extLst>
  </p:cSld>
  <p:clrMapOvr>
    <a:masterClrMapping/>
  </p:clrMapOvr>
  <p:transition spd="med" advClick="0" advTm="3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ED7"/>
              </a:clrFrom>
              <a:clrTo>
                <a:srgbClr val="FCFE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624" y="764704"/>
            <a:ext cx="6631075" cy="4788584"/>
          </a:xfrm>
          <a:prstGeom prst="rect">
            <a:avLst/>
          </a:prstGeom>
        </p:spPr>
      </p:pic>
      <p:pic>
        <p:nvPicPr>
          <p:cNvPr id="8" name="Рисунок 7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9468544" y="-459432"/>
            <a:ext cx="4834930" cy="4297716"/>
          </a:xfrm>
          <a:prstGeom prst="rect">
            <a:avLst/>
          </a:prstGeom>
        </p:spPr>
      </p:pic>
      <p:pic>
        <p:nvPicPr>
          <p:cNvPr id="9" name="Рисунок 8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9620944" y="-307032"/>
            <a:ext cx="4834930" cy="4297716"/>
          </a:xfrm>
          <a:prstGeom prst="rect">
            <a:avLst/>
          </a:prstGeom>
        </p:spPr>
      </p:pic>
      <p:pic>
        <p:nvPicPr>
          <p:cNvPr id="10" name="Рисунок 9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9773344" y="-154632"/>
            <a:ext cx="4834930" cy="4297716"/>
          </a:xfrm>
          <a:prstGeom prst="rect">
            <a:avLst/>
          </a:prstGeom>
        </p:spPr>
      </p:pic>
      <p:pic>
        <p:nvPicPr>
          <p:cNvPr id="12" name="Рисунок 11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2636896" y="2996952"/>
            <a:ext cx="4834930" cy="4297716"/>
          </a:xfrm>
          <a:prstGeom prst="rect">
            <a:avLst/>
          </a:prstGeom>
        </p:spPr>
      </p:pic>
      <p:pic>
        <p:nvPicPr>
          <p:cNvPr id="13" name="Рисунок 12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0836696" y="1628800"/>
            <a:ext cx="4834930" cy="4297716"/>
          </a:xfrm>
          <a:prstGeom prst="rect">
            <a:avLst/>
          </a:prstGeom>
        </p:spPr>
      </p:pic>
      <p:pic>
        <p:nvPicPr>
          <p:cNvPr id="14" name="Рисунок 13" descr="kisspng-erziehung-music.pn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11196736" y="3068960"/>
            <a:ext cx="4834930" cy="4297716"/>
          </a:xfrm>
          <a:prstGeom prst="rect">
            <a:avLst/>
          </a:prstGeom>
        </p:spPr>
      </p:pic>
      <p:pic>
        <p:nvPicPr>
          <p:cNvPr id="11" name="Рисунок 10" descr="kisspng-erziehung-mus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260648"/>
            <a:ext cx="156017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V_strane_muzykalnyh_instrumentov_-_PETER_v_strane_muzykalnyh_instrumentov_glava_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71600" y="393305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7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 ДЛЯ ДЕТЕЙ НА ТЕМУ:</a:t>
            </a:r>
            <a:endParaRPr lang="ru-RU" sz="3200" i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Детские музыкальные инструменты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620688"/>
            <a:ext cx="5293641" cy="5154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похожи на погремушки,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не игрушки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marL="0" indent="0">
              <a:buNone/>
            </a:pPr>
            <a:r>
              <a:rPr lang="ru-RU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Маракасы)</a:t>
            </a:r>
            <a:endParaRPr lang="ru-RU" sz="24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988840"/>
            <a:ext cx="5184576" cy="39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802918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476672"/>
            <a:ext cx="5377130" cy="5623051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гремит он словно гром,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вдруг льется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ручейком.</a:t>
            </a:r>
          </a:p>
          <a:p>
            <a:r>
              <a:rPr lang="ru-RU" sz="24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Бубен)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5989762" cy="41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03342"/>
      </p:ext>
    </p:extLst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«Музыка» 20" id="{6D77C8F9-CFCE-40FC-B5F6-435D38EE9470}" vid="{F34FA8F5-841E-40DE-8611-14AB73BA0E70}"/>
    </a:ext>
  </a:extLst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«Музыка» 20" id="{6D77C8F9-CFCE-40FC-B5F6-435D38EE9470}" vid="{F34FA8F5-841E-40DE-8611-14AB73BA0E7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1950</Words>
  <Application>Microsoft Office PowerPoint</Application>
  <PresentationFormat>Экран (4:3)</PresentationFormat>
  <Paragraphs>147</Paragraphs>
  <Slides>50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Специальное оформление</vt:lpstr>
      <vt:lpstr>Тема1</vt:lpstr>
      <vt:lpstr>Детские музыкальные инструменты</vt:lpstr>
      <vt:lpstr>Слайд 2</vt:lpstr>
      <vt:lpstr>Слайд 3</vt:lpstr>
      <vt:lpstr>Слайд 4</vt:lpstr>
      <vt:lpstr>Слайд 5</vt:lpstr>
      <vt:lpstr>Слайд 6</vt:lpstr>
      <vt:lpstr>ЗАГАДКИ ДЛЯ ДЕТЕЙ НА ТЕМУ: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Народные музыкальные инструменты</vt:lpstr>
      <vt:lpstr>Слайд 17</vt:lpstr>
      <vt:lpstr>                                                               Струнные ДОМБРА</vt:lpstr>
      <vt:lpstr>струнные</vt:lpstr>
      <vt:lpstr>БАЛАЛАЙКА</vt:lpstr>
      <vt:lpstr>  Духовые САКСАФОН</vt:lpstr>
      <vt:lpstr>МЕЛОДИКА</vt:lpstr>
      <vt:lpstr>              ФЛЕЙТА</vt:lpstr>
      <vt:lpstr>  Ударно-клавишные РОЯЛЬ</vt:lpstr>
      <vt:lpstr>ПИАНИНО</vt:lpstr>
      <vt:lpstr> Клавишно – язычковые</vt:lpstr>
      <vt:lpstr>Ударные</vt:lpstr>
      <vt:lpstr>Слайд 28</vt:lpstr>
      <vt:lpstr>Ударные</vt:lpstr>
      <vt:lpstr>БУБЕН</vt:lpstr>
      <vt:lpstr>ТРЕЩОТКА</vt:lpstr>
      <vt:lpstr>МАРАКАСЫ</vt:lpstr>
      <vt:lpstr>ТРЕУГОЛЬНИК</vt:lpstr>
      <vt:lpstr>Слайд 34</vt:lpstr>
      <vt:lpstr>Народные музыкальные инструменты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МУЗЫКАЛЬНЫЕ ИНСТРУМЕНТЫ</vt:lpstr>
      <vt:lpstr> СПАСИБО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Пользователь Windows</cp:lastModifiedBy>
  <cp:revision>66</cp:revision>
  <dcterms:created xsi:type="dcterms:W3CDTF">2015-05-26T19:08:57Z</dcterms:created>
  <dcterms:modified xsi:type="dcterms:W3CDTF">2022-04-07T16:50:53Z</dcterms:modified>
</cp:coreProperties>
</file>