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58" r:id="rId7"/>
    <p:sldId id="259" r:id="rId8"/>
    <p:sldId id="260" r:id="rId9"/>
    <p:sldId id="261" r:id="rId10"/>
    <p:sldId id="262" r:id="rId11"/>
    <p:sldId id="279" r:id="rId12"/>
    <p:sldId id="280" r:id="rId13"/>
    <p:sldId id="283" r:id="rId14"/>
    <p:sldId id="263" r:id="rId15"/>
    <p:sldId id="264" r:id="rId16"/>
    <p:sldId id="265" r:id="rId17"/>
    <p:sldId id="284" r:id="rId18"/>
    <p:sldId id="266" r:id="rId19"/>
    <p:sldId id="267" r:id="rId20"/>
    <p:sldId id="268" r:id="rId21"/>
    <p:sldId id="269" r:id="rId22"/>
    <p:sldId id="270" r:id="rId23"/>
    <p:sldId id="271" r:id="rId24"/>
    <p:sldId id="272" r:id="rId25"/>
    <p:sldId id="273" r:id="rId26"/>
    <p:sldId id="274" r:id="rId27"/>
    <p:sldId id="275" r:id="rId28"/>
    <p:sldId id="276" r:id="rId29"/>
    <p:sldId id="285" r:id="rId30"/>
    <p:sldId id="286" r:id="rId31"/>
    <p:sldId id="277" r:id="rId3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28" autoAdjust="0"/>
    <p:restoredTop sz="94660"/>
  </p:normalViewPr>
  <p:slideViewPr>
    <p:cSldViewPr>
      <p:cViewPr>
        <p:scale>
          <a:sx n="76" d="100"/>
          <a:sy n="76" d="100"/>
        </p:scale>
        <p:origin x="-960" y="-6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79501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8785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08390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84947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37846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07745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3318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7407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8800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285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81512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1544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20534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0597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65581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4992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306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4217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3239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632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75924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36055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1638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628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4695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64589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5321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0267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40348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6766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18193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1410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8398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2/21/2022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1231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655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2259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76600" y="1524000"/>
            <a:ext cx="5029200"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nstantia" pitchFamily="18" charset="0"/>
              </a:rPr>
              <a:t>Тема проекта:</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nstantia" pitchFamily="18" charset="0"/>
            </a:endParaRPr>
          </a:p>
        </p:txBody>
      </p:sp>
      <p:sp>
        <p:nvSpPr>
          <p:cNvPr id="3" name="TextBox 2"/>
          <p:cNvSpPr txBox="1"/>
          <p:nvPr/>
        </p:nvSpPr>
        <p:spPr>
          <a:xfrm>
            <a:off x="3124200" y="2133600"/>
            <a:ext cx="4953000" cy="169277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smtClean="0">
                <a:ln w="11430">
                  <a:solidFill>
                    <a:srgbClr val="0070C0"/>
                  </a:solidFill>
                </a:ln>
                <a:solidFill>
                  <a:srgbClr val="002060"/>
                </a:solidFill>
                <a:effectLst>
                  <a:outerShdw blurRad="76200" dist="50800" dir="5400000" algn="tl" rotWithShape="0">
                    <a:srgbClr val="000000">
                      <a:alpha val="65000"/>
                    </a:srgbClr>
                  </a:outerShdw>
                </a:effectLst>
                <a:latin typeface="Bookman Old Style" pitchFamily="18" charset="0"/>
              </a:rPr>
              <a:t>«</a:t>
            </a:r>
            <a:r>
              <a:rPr lang="ru-RU" sz="2000" b="1" dirty="0">
                <a:solidFill>
                  <a:srgbClr val="002060"/>
                </a:solidFill>
                <a:latin typeface="Times New Roman" pitchFamily="18" charset="0"/>
                <a:cs typeface="Times New Roman" pitchFamily="18" charset="0"/>
              </a:rPr>
              <a:t>НЕТРАДИЦИОННАЯ ТЕХНИКА АППЛИКАЦИИ </a:t>
            </a:r>
            <a:r>
              <a:rPr lang="ru-RU" sz="2000" b="1" dirty="0" smtClean="0">
                <a:solidFill>
                  <a:srgbClr val="002060"/>
                </a:solidFill>
                <a:latin typeface="Times New Roman" pitchFamily="18" charset="0"/>
                <a:cs typeface="Times New Roman" pitchFamily="18" charset="0"/>
              </a:rPr>
              <a:t>КАК </a:t>
            </a:r>
            <a:r>
              <a:rPr lang="ru-RU" sz="2000" b="1" dirty="0">
                <a:solidFill>
                  <a:srgbClr val="002060"/>
                </a:solidFill>
                <a:latin typeface="Times New Roman" pitchFamily="18" charset="0"/>
                <a:cs typeface="Times New Roman" pitchFamily="18" charset="0"/>
              </a:rPr>
              <a:t>СРЕДСТВО РАЗВИТИЯ МЕЛКОЙ МОТОРИКИ РУК У ДЕТЕЙ СТАРШЕГО ДОШКОЛЬНОГО ВОЗРАСТА</a:t>
            </a:r>
            <a:r>
              <a:rPr lang="ru-RU" b="1" spc="50" dirty="0" smtClean="0">
                <a:ln w="11430">
                  <a:solidFill>
                    <a:srgbClr val="0070C0"/>
                  </a:solidFill>
                </a:ln>
                <a:solidFill>
                  <a:srgbClr val="002060"/>
                </a:solidFill>
                <a:effectLst>
                  <a:outerShdw blurRad="76200" dist="50800" dir="5400000" algn="tl" rotWithShape="0">
                    <a:srgbClr val="000000">
                      <a:alpha val="65000"/>
                    </a:srgbClr>
                  </a:outerShdw>
                </a:effectLst>
                <a:latin typeface="Bookman Old Style" pitchFamily="18" charset="0"/>
              </a:rPr>
              <a:t>»</a:t>
            </a:r>
            <a:endParaRPr lang="ru-RU" b="1" spc="50" dirty="0">
              <a:ln w="11430">
                <a:solidFill>
                  <a:srgbClr val="0070C0"/>
                </a:solidFill>
              </a:ln>
              <a:solidFill>
                <a:srgbClr val="002060"/>
              </a:solidFill>
              <a:effectLst>
                <a:outerShdw blurRad="76200" dist="50800" dir="5400000" algn="tl" rotWithShape="0">
                  <a:srgbClr val="000000">
                    <a:alpha val="65000"/>
                  </a:srgbClr>
                </a:outerShdw>
              </a:effectLst>
              <a:latin typeface="Bookman Old Style" pitchFamily="18" charset="0"/>
            </a:endParaRPr>
          </a:p>
        </p:txBody>
      </p:sp>
      <p:sp>
        <p:nvSpPr>
          <p:cNvPr id="4" name="TextBox 3"/>
          <p:cNvSpPr txBox="1"/>
          <p:nvPr/>
        </p:nvSpPr>
        <p:spPr>
          <a:xfrm>
            <a:off x="3589815" y="3657600"/>
            <a:ext cx="4188967"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Воспитатель</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a:p>
            <a:pPr algn="ctr"/>
            <a:r>
              <a:rPr lang="ru-RU" b="1" spc="50" dirty="0" err="1" smtClean="0">
                <a:ln w="11430"/>
                <a:solidFill>
                  <a:srgbClr val="002060"/>
                </a:solidFill>
                <a:effectLst>
                  <a:outerShdw blurRad="76200" dist="50800" dir="5400000" algn="tl" rotWithShape="0">
                    <a:srgbClr val="000000">
                      <a:alpha val="65000"/>
                    </a:srgbClr>
                  </a:outerShdw>
                </a:effectLst>
                <a:latin typeface="Bookman Old Style" pitchFamily="18" charset="0"/>
              </a:rPr>
              <a:t>Рыгзынова</a:t>
            </a:r>
            <a:r>
              <a:rPr lang="ru-RU" b="1" spc="50" dirty="0" smtClean="0">
                <a:ln w="11430"/>
                <a:solidFill>
                  <a:srgbClr val="002060"/>
                </a:solidFill>
                <a:effectLst>
                  <a:outerShdw blurRad="76200" dist="50800" dir="5400000" algn="tl" rotWithShape="0">
                    <a:srgbClr val="000000">
                      <a:alpha val="65000"/>
                    </a:srgbClr>
                  </a:outerShdw>
                </a:effectLst>
                <a:latin typeface="Bookman Old Style" pitchFamily="18" charset="0"/>
              </a:rPr>
              <a:t> </a:t>
            </a:r>
            <a:r>
              <a:rPr lang="ru-RU" b="1" spc="50" dirty="0" err="1" smtClean="0">
                <a:ln w="11430"/>
                <a:solidFill>
                  <a:srgbClr val="002060"/>
                </a:solidFill>
                <a:effectLst>
                  <a:outerShdw blurRad="76200" dist="50800" dir="5400000" algn="tl" rotWithShape="0">
                    <a:srgbClr val="000000">
                      <a:alpha val="65000"/>
                    </a:srgbClr>
                  </a:outerShdw>
                </a:effectLst>
                <a:latin typeface="Bookman Old Style" pitchFamily="18" charset="0"/>
              </a:rPr>
              <a:t>Саяна</a:t>
            </a:r>
            <a:r>
              <a:rPr lang="ru-RU" b="1" spc="50" dirty="0" smtClean="0">
                <a:ln w="11430"/>
                <a:solidFill>
                  <a:srgbClr val="002060"/>
                </a:solidFill>
                <a:effectLst>
                  <a:outerShdw blurRad="76200" dist="50800" dir="5400000" algn="tl" rotWithShape="0">
                    <a:srgbClr val="000000">
                      <a:alpha val="65000"/>
                    </a:srgbClr>
                  </a:outerShdw>
                </a:effectLst>
                <a:latin typeface="Bookman Old Style" pitchFamily="18" charset="0"/>
              </a:rPr>
              <a:t> Викторовна</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45504" y="382012"/>
            <a:ext cx="6858000" cy="923330"/>
          </a:xfrm>
          <a:prstGeom prst="rect">
            <a:avLst/>
          </a:prstGeom>
        </p:spPr>
        <p:txBody>
          <a:bodyPr wrap="square">
            <a:spAutoFit/>
          </a:bodyPr>
          <a:lstStyle/>
          <a:p>
            <a:pPr algn="just"/>
            <a:endParaRPr lang="ru-RU" dirty="0" smtClean="0">
              <a:solidFill>
                <a:prstClr val="black"/>
              </a:solidFill>
              <a:latin typeface="Constantia" pitchFamily="18" charset="0"/>
            </a:endParaRPr>
          </a:p>
          <a:p>
            <a:pPr algn="just"/>
            <a:endParaRPr lang="ru-RU" dirty="0">
              <a:solidFill>
                <a:prstClr val="black"/>
              </a:solidFill>
              <a:latin typeface="Constantia" pitchFamily="18" charset="0"/>
            </a:endParaRPr>
          </a:p>
          <a:p>
            <a:pPr algn="just"/>
            <a:r>
              <a:rPr lang="ru-RU" dirty="0" smtClean="0">
                <a:solidFill>
                  <a:prstClr val="black"/>
                </a:solidFill>
                <a:latin typeface="Constantia" pitchFamily="18" charset="0"/>
              </a:rPr>
              <a:t>	</a:t>
            </a:r>
            <a:endParaRPr lang="ru-RU" dirty="0">
              <a:solidFill>
                <a:prstClr val="black"/>
              </a:solidFill>
              <a:latin typeface="Constantia" pitchFamily="18" charset="0"/>
            </a:endParaRPr>
          </a:p>
        </p:txBody>
      </p:sp>
      <p:sp>
        <p:nvSpPr>
          <p:cNvPr id="3" name="Прямоугольник 2"/>
          <p:cNvSpPr/>
          <p:nvPr/>
        </p:nvSpPr>
        <p:spPr>
          <a:xfrm>
            <a:off x="1600200" y="2438400"/>
            <a:ext cx="6553200" cy="2585323"/>
          </a:xfrm>
          <a:prstGeom prst="rect">
            <a:avLst/>
          </a:prstGeom>
        </p:spPr>
        <p:txBody>
          <a:bodyPr wrap="square">
            <a:spAutoFit/>
          </a:bodyPr>
          <a:lstStyle/>
          <a:p>
            <a:pPr marL="285750" indent="-285750" algn="just">
              <a:buFontTx/>
              <a:buChar char="-"/>
            </a:pPr>
            <a:r>
              <a:rPr lang="ru-RU" dirty="0" smtClean="0">
                <a:solidFill>
                  <a:prstClr val="black"/>
                </a:solidFill>
              </a:rPr>
              <a:t>Гипотеза </a:t>
            </a:r>
            <a:r>
              <a:rPr lang="ru-RU" dirty="0">
                <a:solidFill>
                  <a:prstClr val="black"/>
                </a:solidFill>
              </a:rPr>
              <a:t>исследованности состоит в предложении о том, что успешность развития мелкой моторики руки будет формироваться если:</a:t>
            </a:r>
          </a:p>
          <a:p>
            <a:pPr marL="285750" indent="-285750" algn="just">
              <a:buFontTx/>
              <a:buChar char="-"/>
            </a:pPr>
            <a:r>
              <a:rPr lang="ru-RU" dirty="0">
                <a:solidFill>
                  <a:prstClr val="black"/>
                </a:solidFill>
              </a:rPr>
              <a:t>1. Создать соответствующие условия и развивающую среду (уголок ручного труда)</a:t>
            </a:r>
          </a:p>
          <a:p>
            <a:pPr marL="285750" indent="-285750" algn="just">
              <a:buFontTx/>
              <a:buChar char="-"/>
            </a:pPr>
            <a:r>
              <a:rPr lang="ru-RU" dirty="0">
                <a:solidFill>
                  <a:prstClr val="black"/>
                </a:solidFill>
              </a:rPr>
              <a:t>2. Привлечь родителей к совместной работе с детьми по изготовлению </a:t>
            </a:r>
            <a:r>
              <a:rPr lang="ru-RU" dirty="0" smtClean="0">
                <a:solidFill>
                  <a:prstClr val="black"/>
                </a:solidFill>
              </a:rPr>
              <a:t>аппликации. </a:t>
            </a:r>
            <a:endParaRPr lang="ru-RU" dirty="0">
              <a:solidFill>
                <a:prstClr val="black"/>
              </a:solidFill>
            </a:endParaRPr>
          </a:p>
          <a:p>
            <a:pPr marL="285750" indent="-285750" algn="just">
              <a:buFontTx/>
              <a:buChar char="-"/>
            </a:pPr>
            <a:endParaRPr lang="ru-RU" dirty="0">
              <a:solidFill>
                <a:prstClr val="black"/>
              </a:solidFill>
            </a:endParaRPr>
          </a:p>
          <a:p>
            <a:endParaRPr lang="ru-RU" dirty="0">
              <a:solidFill>
                <a:prstClr val="black"/>
              </a:solidFill>
              <a:latin typeface="Times New Roman" pitchFamily="18" charset="0"/>
              <a:cs typeface="Times New Roman" pitchFamily="18" charset="0"/>
            </a:endParaRPr>
          </a:p>
        </p:txBody>
      </p:sp>
      <p:sp>
        <p:nvSpPr>
          <p:cNvPr id="5" name="TextBox 4"/>
          <p:cNvSpPr txBox="1"/>
          <p:nvPr/>
        </p:nvSpPr>
        <p:spPr>
          <a:xfrm>
            <a:off x="1471808" y="1618896"/>
            <a:ext cx="6731696" cy="646331"/>
          </a:xfrm>
          <a:prstGeom prst="rect">
            <a:avLst/>
          </a:prstGeom>
          <a:noFill/>
        </p:spPr>
        <p:txBody>
          <a:bodyPr wrap="square" rtlCol="0">
            <a:spAutoFit/>
          </a:bodyPr>
          <a:lstStyle/>
          <a:p>
            <a:pPr algn="ctr"/>
            <a:r>
              <a:rPr lang="ru-RU" sz="3600" b="1" dirty="0" smtClean="0">
                <a:solidFill>
                  <a:srgbClr val="0070C0"/>
                </a:solidFill>
                <a:latin typeface="Times New Roman" pitchFamily="18" charset="0"/>
                <a:cs typeface="Times New Roman" pitchFamily="18" charset="0"/>
              </a:rPr>
              <a:t>Гипотеза проекта</a:t>
            </a:r>
            <a:r>
              <a:rPr lang="ru-RU" dirty="0" smtClean="0">
                <a:solidFill>
                  <a:prstClr val="black"/>
                </a:solidFill>
              </a:rPr>
              <a:t> </a:t>
            </a:r>
            <a:endParaRPr lang="ru-RU" dirty="0">
              <a:solidFill>
                <a:prstClr val="black"/>
              </a:solidFill>
            </a:endParaRPr>
          </a:p>
        </p:txBody>
      </p:sp>
    </p:spTree>
    <p:extLst>
      <p:ext uri="{BB962C8B-B14F-4D97-AF65-F5344CB8AC3E}">
        <p14:creationId xmlns:p14="http://schemas.microsoft.com/office/powerpoint/2010/main" xmlns="" val="2124784992"/>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5" name="Рисунок 4" descr="481_1_s.jpg"/>
          <p:cNvPicPr>
            <a:picLocks noChangeAspect="1"/>
          </p:cNvPicPr>
          <p:nvPr/>
        </p:nvPicPr>
        <p:blipFill>
          <a:blip r:embed="rId3" cstate="email"/>
          <a:stretch>
            <a:fillRect/>
          </a:stretch>
        </p:blipFill>
        <p:spPr>
          <a:xfrm>
            <a:off x="533400" y="1905000"/>
            <a:ext cx="3048000" cy="3657600"/>
          </a:xfrm>
          <a:prstGeom prst="rect">
            <a:avLst/>
          </a:prstGeom>
          <a:ln>
            <a:noFill/>
          </a:ln>
          <a:effectLst>
            <a:glow rad="228600">
              <a:schemeClr val="accent4">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Прямоугольник 1"/>
          <p:cNvSpPr/>
          <p:nvPr/>
        </p:nvSpPr>
        <p:spPr>
          <a:xfrm>
            <a:off x="1447800" y="762000"/>
            <a:ext cx="5567550"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spc="50" dirty="0" smtClean="0">
                <a:ln w="11430">
                  <a:solidFill>
                    <a:srgbClr val="002060"/>
                  </a:solidFill>
                </a:ln>
                <a:solidFill>
                  <a:srgbClr val="002060"/>
                </a:solidFill>
                <a:effectLst>
                  <a:glow rad="101600">
                    <a:schemeClr val="accent4">
                      <a:satMod val="175000"/>
                      <a:alpha val="40000"/>
                    </a:schemeClr>
                  </a:glow>
                  <a:outerShdw blurRad="76200" dist="50800" dir="5400000" algn="tl" rotWithShape="0">
                    <a:srgbClr val="000000">
                      <a:alpha val="65000"/>
                    </a:srgbClr>
                  </a:outerShdw>
                </a:effectLst>
                <a:latin typeface="Bookman Old Style" pitchFamily="18" charset="0"/>
              </a:rPr>
              <a:t>Итак, </a:t>
            </a:r>
            <a:r>
              <a:rPr lang="ru-RU" sz="4000" b="1" u="sng" spc="50" dirty="0" smtClean="0">
                <a:ln w="11430">
                  <a:solidFill>
                    <a:srgbClr val="002060"/>
                  </a:solidFill>
                </a:ln>
                <a:solidFill>
                  <a:srgbClr val="002060"/>
                </a:solidFill>
                <a:effectLst>
                  <a:glow rad="101600">
                    <a:schemeClr val="accent4">
                      <a:satMod val="175000"/>
                      <a:alpha val="40000"/>
                    </a:schemeClr>
                  </a:glow>
                  <a:outerShdw blurRad="76200" dist="50800" dir="5400000" algn="tl" rotWithShape="0">
                    <a:srgbClr val="000000">
                      <a:alpha val="65000"/>
                    </a:srgbClr>
                  </a:outerShdw>
                </a:effectLst>
                <a:latin typeface="Bookman Old Style" pitchFamily="18" charset="0"/>
              </a:rPr>
              <a:t>аппликация</a:t>
            </a:r>
            <a:r>
              <a:rPr lang="ru-RU" sz="4000" b="1" spc="50" dirty="0" smtClean="0">
                <a:ln w="11430">
                  <a:solidFill>
                    <a:srgbClr val="002060"/>
                  </a:solidFill>
                </a:ln>
                <a:solidFill>
                  <a:srgbClr val="002060"/>
                </a:solidFill>
                <a:effectLst>
                  <a:glow rad="101600">
                    <a:schemeClr val="accent4">
                      <a:satMod val="175000"/>
                      <a:alpha val="40000"/>
                    </a:schemeClr>
                  </a:glow>
                  <a:outerShdw blurRad="76200" dist="50800" dir="5400000" algn="tl" rotWithShape="0">
                    <a:srgbClr val="000000">
                      <a:alpha val="65000"/>
                    </a:srgbClr>
                  </a:outerShdw>
                </a:effectLst>
                <a:latin typeface="Bookman Old Style" pitchFamily="18" charset="0"/>
              </a:rPr>
              <a:t>:</a:t>
            </a:r>
            <a:endParaRPr lang="ru-RU" sz="4000" b="1" spc="50" dirty="0">
              <a:ln w="11430">
                <a:solidFill>
                  <a:srgbClr val="002060"/>
                </a:solidFill>
              </a:ln>
              <a:solidFill>
                <a:srgbClr val="002060"/>
              </a:solidFill>
              <a:effectLst>
                <a:glow rad="101600">
                  <a:schemeClr val="accent4">
                    <a:satMod val="175000"/>
                    <a:alpha val="40000"/>
                  </a:schemeClr>
                </a:glow>
                <a:outerShdw blurRad="76200" dist="50800" dir="5400000" algn="tl" rotWithShape="0">
                  <a:srgbClr val="000000">
                    <a:alpha val="65000"/>
                  </a:srgbClr>
                </a:outerShdw>
              </a:effectLst>
              <a:latin typeface="Bookman Old Style" pitchFamily="18" charset="0"/>
            </a:endParaRPr>
          </a:p>
        </p:txBody>
      </p:sp>
      <p:sp>
        <p:nvSpPr>
          <p:cNvPr id="3" name="Прямоугольник 2"/>
          <p:cNvSpPr/>
          <p:nvPr/>
        </p:nvSpPr>
        <p:spPr>
          <a:xfrm>
            <a:off x="3429000" y="1600200"/>
            <a:ext cx="5029200" cy="4555093"/>
          </a:xfrm>
          <a:prstGeom prst="rect">
            <a:avLst/>
          </a:prstGeom>
        </p:spPr>
        <p:txBody>
          <a:bodyPr wrap="square">
            <a:spAutoFit/>
          </a:bodyPr>
          <a:lstStyle/>
          <a:p>
            <a:pPr fontAlgn="base">
              <a:buClr>
                <a:srgbClr val="C00000"/>
              </a:buClr>
              <a:buFont typeface="Wingdings" pitchFamily="2" charset="2"/>
              <a:buChar char="v"/>
            </a:pPr>
            <a:r>
              <a:rPr lang="ru-RU" sz="2000" dirty="0" smtClean="0">
                <a:latin typeface="Constantia" pitchFamily="18" charset="0"/>
              </a:rPr>
              <a:t> </a:t>
            </a:r>
            <a:r>
              <a:rPr lang="ru-RU" dirty="0" smtClean="0">
                <a:latin typeface="Constantia" pitchFamily="18" charset="0"/>
              </a:rPr>
              <a:t> Развивает художественное воображение и эстетический вкус.</a:t>
            </a:r>
          </a:p>
          <a:p>
            <a:pPr fontAlgn="base">
              <a:buClr>
                <a:srgbClr val="C00000"/>
              </a:buClr>
              <a:buFont typeface="Wingdings" pitchFamily="2" charset="2"/>
              <a:buChar char="v"/>
            </a:pPr>
            <a:r>
              <a:rPr lang="ru-RU" dirty="0" smtClean="0">
                <a:latin typeface="Constantia" pitchFamily="18" charset="0"/>
              </a:rPr>
              <a:t>  Развивает конструктивное мышление – зачастую, во время работы ребенку необходимо из частей собрать целое.</a:t>
            </a:r>
          </a:p>
          <a:p>
            <a:pPr fontAlgn="base">
              <a:buClr>
                <a:srgbClr val="C00000"/>
              </a:buClr>
              <a:buFont typeface="Wingdings" pitchFamily="2" charset="2"/>
              <a:buChar char="v"/>
            </a:pPr>
            <a:r>
              <a:rPr lang="ru-RU" dirty="0" smtClean="0">
                <a:latin typeface="Constantia" pitchFamily="18" charset="0"/>
              </a:rPr>
              <a:t>  Развивает мелкую моторику и тактильные ощущения, особенно, если помимо бумаги используются другие материалы: ткань, крупа, сухоцветы, соломка.</a:t>
            </a:r>
          </a:p>
          <a:p>
            <a:pPr fontAlgn="base">
              <a:buClr>
                <a:srgbClr val="C00000"/>
              </a:buClr>
              <a:buFont typeface="Wingdings" pitchFamily="2" charset="2"/>
              <a:buChar char="v"/>
            </a:pPr>
            <a:r>
              <a:rPr lang="ru-RU" dirty="0" smtClean="0">
                <a:latin typeface="Constantia" pitchFamily="18" charset="0"/>
              </a:rPr>
              <a:t>  Помогает выучить цвета и формы.</a:t>
            </a:r>
          </a:p>
          <a:p>
            <a:pPr fontAlgn="base">
              <a:buClr>
                <a:srgbClr val="C00000"/>
              </a:buClr>
              <a:buFont typeface="Wingdings" pitchFamily="2" charset="2"/>
              <a:buChar char="v"/>
            </a:pPr>
            <a:r>
              <a:rPr lang="ru-RU" dirty="0" smtClean="0">
                <a:latin typeface="Constantia" pitchFamily="18" charset="0"/>
              </a:rPr>
              <a:t>  Знакомит детей с понятием технология: чтобы получить результат, необходимо выполнить последовательность различных действий: вырезать детали, смазать клеем бумагу, посыпать крупу, размазать пластилин и тому подобное.</a:t>
            </a:r>
            <a:endParaRPr lang="ru-RU" dirty="0">
              <a:latin typeface="Constantia"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6" name="Рисунок 5" descr="950255_1-500x500.jpg"/>
          <p:cNvPicPr>
            <a:picLocks noChangeAspect="1"/>
          </p:cNvPicPr>
          <p:nvPr/>
        </p:nvPicPr>
        <p:blipFill>
          <a:blip r:embed="rId3" cstate="email"/>
          <a:stretch>
            <a:fillRect/>
          </a:stretch>
        </p:blipFill>
        <p:spPr>
          <a:xfrm>
            <a:off x="5943600" y="3657600"/>
            <a:ext cx="2076450" cy="2381250"/>
          </a:xfrm>
          <a:prstGeom prst="rect">
            <a:avLst/>
          </a:prstGeom>
          <a:ln>
            <a:noFill/>
          </a:ln>
          <a:effectLst>
            <a:softEdge rad="112500"/>
          </a:effectLst>
        </p:spPr>
      </p:pic>
      <p:pic>
        <p:nvPicPr>
          <p:cNvPr id="5" name="Рисунок 4" descr="school-scissors-clipart-scissors-cartoon.png"/>
          <p:cNvPicPr>
            <a:picLocks noChangeAspect="1"/>
          </p:cNvPicPr>
          <p:nvPr/>
        </p:nvPicPr>
        <p:blipFill>
          <a:blip r:embed="rId4" cstate="email"/>
          <a:stretch>
            <a:fillRect/>
          </a:stretch>
        </p:blipFill>
        <p:spPr>
          <a:xfrm rot="20664938">
            <a:off x="667348" y="805479"/>
            <a:ext cx="1676400" cy="2199943"/>
          </a:xfrm>
          <a:prstGeom prst="rect">
            <a:avLst/>
          </a:prstGeom>
        </p:spPr>
      </p:pic>
      <p:sp>
        <p:nvSpPr>
          <p:cNvPr id="2" name="Прямоугольник 1"/>
          <p:cNvSpPr/>
          <p:nvPr/>
        </p:nvSpPr>
        <p:spPr>
          <a:xfrm>
            <a:off x="533400" y="2438400"/>
            <a:ext cx="815340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b="1" spc="50" dirty="0" smtClean="0">
                <a:ln w="11430"/>
                <a:solidFill>
                  <a:srgbClr val="002060"/>
                </a:solidFill>
                <a:effectLst>
                  <a:outerShdw blurRad="76200" dist="50800" dir="5400000" algn="tl" rotWithShape="0">
                    <a:srgbClr val="000000">
                      <a:alpha val="65000"/>
                    </a:srgbClr>
                  </a:outerShdw>
                </a:effectLst>
                <a:latin typeface="Monotype Corsiva" pitchFamily="66" charset="0"/>
              </a:rPr>
              <a:t>Виды аппликации, которые я начала использовать в своей работе…</a:t>
            </a:r>
            <a:endParaRPr lang="ru-RU" sz="4400" b="1" spc="50" dirty="0">
              <a:ln w="11430"/>
              <a:solidFill>
                <a:srgbClr val="002060"/>
              </a:solidFill>
              <a:effectLst>
                <a:outerShdw blurRad="76200" dist="50800" dir="5400000" algn="tl" rotWithShape="0">
                  <a:srgbClr val="000000">
                    <a:alpha val="65000"/>
                  </a:srgbClr>
                </a:outerShdw>
              </a:effectLst>
              <a:latin typeface="Monotype Corsiva" pitchFamily="66" charset="0"/>
            </a:endParaRPr>
          </a:p>
        </p:txBody>
      </p:sp>
      <p:pic>
        <p:nvPicPr>
          <p:cNvPr id="3" name="Рисунок 2" descr="glue-clip-art-glue_bottle.jpg"/>
          <p:cNvPicPr>
            <a:picLocks noChangeAspect="1"/>
          </p:cNvPicPr>
          <p:nvPr/>
        </p:nvPicPr>
        <p:blipFill>
          <a:blip r:embed="rId5" cstate="email"/>
          <a:stretch>
            <a:fillRect/>
          </a:stretch>
        </p:blipFill>
        <p:spPr>
          <a:xfrm>
            <a:off x="5334000" y="762000"/>
            <a:ext cx="2814083" cy="1890712"/>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09600" y="762000"/>
            <a:ext cx="8137036"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spc="50" dirty="0" smtClean="0">
                <a:ln w="11430">
                  <a:solidFill>
                    <a:srgbClr val="0070C0"/>
                  </a:solidFill>
                </a:ln>
                <a:solidFill>
                  <a:srgbClr val="7030A0"/>
                </a:solidFill>
                <a:effectLst>
                  <a:outerShdw blurRad="76200" dist="50800" dir="5400000" algn="tl" rotWithShape="0">
                    <a:srgbClr val="000000">
                      <a:alpha val="65000"/>
                    </a:srgbClr>
                  </a:outerShdw>
                </a:effectLst>
                <a:latin typeface="Constantia" pitchFamily="18" charset="0"/>
              </a:rPr>
              <a:t>Аппликация из песка или соли</a:t>
            </a:r>
            <a:endParaRPr lang="ru-RU" sz="4000" b="1" spc="50" dirty="0">
              <a:ln w="11430">
                <a:solidFill>
                  <a:srgbClr val="0070C0"/>
                </a:solidFill>
              </a:ln>
              <a:solidFill>
                <a:srgbClr val="7030A0"/>
              </a:solidFill>
              <a:effectLst>
                <a:outerShdw blurRad="76200" dist="50800" dir="5400000" algn="tl" rotWithShape="0">
                  <a:srgbClr val="000000">
                    <a:alpha val="65000"/>
                  </a:srgbClr>
                </a:outerShdw>
              </a:effectLst>
              <a:latin typeface="Constantia"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5400" y="2609850"/>
            <a:ext cx="3200400" cy="24003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4648200" y="1600200"/>
            <a:ext cx="3657600" cy="1200329"/>
          </a:xfrm>
          <a:prstGeom prst="rect">
            <a:avLst/>
          </a:prstGeom>
        </p:spPr>
        <p:txBody>
          <a:bodyPr wrap="square">
            <a:spAutoFit/>
          </a:bodyPr>
          <a:lstStyle/>
          <a:p>
            <a:r>
              <a:rPr lang="ru-RU" dirty="0" smtClean="0">
                <a:latin typeface="Constantia" pitchFamily="18" charset="0"/>
              </a:rPr>
              <a:t>Работать с песком одно удовольствие, а готовые картины получаются просто шикарными.</a:t>
            </a:r>
          </a:p>
          <a:p>
            <a:endParaRPr lang="ru-RU" dirty="0">
              <a:latin typeface="Constantia" pitchFamily="18" charset="0"/>
            </a:endParaRPr>
          </a:p>
        </p:txBody>
      </p:sp>
      <p:sp>
        <p:nvSpPr>
          <p:cNvPr id="5" name="Прямоугольник 4"/>
          <p:cNvSpPr/>
          <p:nvPr/>
        </p:nvSpPr>
        <p:spPr>
          <a:xfrm>
            <a:off x="4648200" y="2438400"/>
            <a:ext cx="3886200" cy="3693319"/>
          </a:xfrm>
          <a:prstGeom prst="rect">
            <a:avLst/>
          </a:prstGeom>
        </p:spPr>
        <p:txBody>
          <a:bodyPr wrap="square">
            <a:spAutoFit/>
          </a:bodyPr>
          <a:lstStyle/>
          <a:p>
            <a:r>
              <a:rPr lang="ru-RU" dirty="0" smtClean="0">
                <a:latin typeface="Constantia" pitchFamily="18" charset="0"/>
              </a:rPr>
              <a:t>Аппликацию песком или солью можно начинать делать с детьми от 2-2,5 лет. Для начала выбирайте простые аппликации с небольшим количеством деталей, постепенно усложняя рисунок и увеличивая число мелких деталей.</a:t>
            </a:r>
          </a:p>
          <a:p>
            <a:r>
              <a:rPr lang="ru-RU" dirty="0" smtClean="0">
                <a:latin typeface="Constantia" pitchFamily="18" charset="0"/>
              </a:rPr>
              <a:t>Детям любого возраста нравится возиться с песком: сыпать его, выбирать цвета, разравнивать, а главное стряхивать. Почему же, хотя бы изредка, не пойти им навстречу?</a:t>
            </a:r>
            <a:endParaRPr lang="ru-RU" dirty="0">
              <a:latin typeface="Constantia"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219200" y="762000"/>
            <a:ext cx="6629400"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smtClean="0">
                <a:ln w="11430">
                  <a:solidFill>
                    <a:srgbClr val="0070C0"/>
                  </a:solidFill>
                </a:ln>
                <a:solidFill>
                  <a:srgbClr val="7030A0"/>
                </a:solidFill>
                <a:effectLst>
                  <a:outerShdw blurRad="76200" dist="50800" dir="5400000" algn="tl" rotWithShape="0">
                    <a:srgbClr val="000000">
                      <a:alpha val="65000"/>
                    </a:srgbClr>
                  </a:outerShdw>
                </a:effectLst>
                <a:latin typeface="Constantia" pitchFamily="18" charset="0"/>
              </a:rPr>
              <a:t>Аппликация из нитки</a:t>
            </a:r>
            <a:endParaRPr lang="ru-RU" sz="4000" b="1" spc="50" dirty="0">
              <a:ln w="11430">
                <a:solidFill>
                  <a:srgbClr val="0070C0"/>
                </a:solidFill>
              </a:ln>
              <a:solidFill>
                <a:srgbClr val="7030A0"/>
              </a:solidFill>
              <a:effectLst>
                <a:outerShdw blurRad="76200" dist="50800" dir="5400000" algn="tl" rotWithShape="0">
                  <a:srgbClr val="000000">
                    <a:alpha val="65000"/>
                  </a:srgbClr>
                </a:outerShdw>
              </a:effectLst>
              <a:latin typeface="Constantia" pitchFamily="18" charset="0"/>
            </a:endParaRPr>
          </a:p>
        </p:txBody>
      </p:sp>
      <p:sp>
        <p:nvSpPr>
          <p:cNvPr id="5" name="Прямоугольник 4"/>
          <p:cNvSpPr/>
          <p:nvPr/>
        </p:nvSpPr>
        <p:spPr>
          <a:xfrm>
            <a:off x="5715000" y="1600200"/>
            <a:ext cx="2743200" cy="4247317"/>
          </a:xfrm>
          <a:prstGeom prst="rect">
            <a:avLst/>
          </a:prstGeom>
        </p:spPr>
        <p:txBody>
          <a:bodyPr wrap="square">
            <a:spAutoFit/>
          </a:bodyPr>
          <a:lstStyle/>
          <a:p>
            <a:r>
              <a:rPr lang="ru-RU" dirty="0" smtClean="0">
                <a:solidFill>
                  <a:prstClr val="black"/>
                </a:solidFill>
                <a:latin typeface="Constantia" pitchFamily="18" charset="0"/>
              </a:rPr>
              <a:t>Для начала выбирайте простые аппликации с небольшим количеством деталей, постепенно усложняя рисунок и увеличивая число мелких деталей.</a:t>
            </a:r>
          </a:p>
          <a:p>
            <a:r>
              <a:rPr lang="ru-RU" dirty="0" smtClean="0">
                <a:solidFill>
                  <a:prstClr val="black"/>
                </a:solidFill>
                <a:latin typeface="Constantia" pitchFamily="18" charset="0"/>
              </a:rPr>
              <a:t>Детям любого возраста нравится возиться с нитками: трогать его, выбирать цвета, а главное стряхивать. Почему же, хотя бы изредка, не пойти им навстречу?</a:t>
            </a:r>
            <a:endParaRPr lang="ru-RU" dirty="0">
              <a:solidFill>
                <a:prstClr val="black"/>
              </a:solidFill>
              <a:latin typeface="Constantia" pitchFamily="18"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4860" y="1752600"/>
            <a:ext cx="4901546" cy="3676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3875182"/>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4" name="Рисунок 3" descr="что-нужно-62.jpg"/>
          <p:cNvPicPr>
            <a:picLocks noChangeAspect="1"/>
          </p:cNvPicPr>
          <p:nvPr/>
        </p:nvPicPr>
        <p:blipFill>
          <a:blip r:embed="rId3" cstate="email"/>
          <a:stretch>
            <a:fillRect/>
          </a:stretch>
        </p:blipFill>
        <p:spPr>
          <a:xfrm>
            <a:off x="4953000" y="1066800"/>
            <a:ext cx="3378200" cy="3505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Прямоугольник 1"/>
          <p:cNvSpPr/>
          <p:nvPr/>
        </p:nvSpPr>
        <p:spPr>
          <a:xfrm>
            <a:off x="4800600" y="4953000"/>
            <a:ext cx="3651962" cy="923330"/>
          </a:xfrm>
          <a:prstGeom prst="rect">
            <a:avLst/>
          </a:prstGeom>
        </p:spPr>
        <p:txBody>
          <a:bodyPr wrap="none">
            <a:spAutoFit/>
            <a:scene3d>
              <a:camera prst="orthographicFront"/>
              <a:lightRig rig="soft" dir="tl">
                <a:rot lat="0" lon="0" rev="0"/>
              </a:lightRig>
            </a:scene3d>
            <a:sp3d extrusionH="57150" contourW="25400" prstMaterial="matte">
              <a:bevelT w="25400" h="55880" prst="divot"/>
              <a:contourClr>
                <a:schemeClr val="accent2">
                  <a:tint val="20000"/>
                </a:schemeClr>
              </a:contourClr>
            </a:sp3d>
          </a:bodyPr>
          <a:lstStyle/>
          <a:p>
            <a:r>
              <a:rPr lang="ru-RU" sz="5400" b="1" spc="50" dirty="0" err="1" smtClean="0">
                <a:ln w="11430"/>
                <a:solidFill>
                  <a:srgbClr val="002060"/>
                </a:solidFill>
                <a:effectLst>
                  <a:glow rad="101600">
                    <a:schemeClr val="accent4">
                      <a:satMod val="175000"/>
                      <a:alpha val="40000"/>
                    </a:schemeClr>
                  </a:glow>
                  <a:outerShdw blurRad="76200" dist="50800" dir="5400000" algn="tl" rotWithShape="0">
                    <a:srgbClr val="000000">
                      <a:alpha val="65000"/>
                    </a:srgbClr>
                  </a:outerShdw>
                  <a:reflection blurRad="6350" stA="50000" endA="300" endPos="50000" dist="29997" dir="5400000" sy="-100000" algn="bl" rotWithShape="0"/>
                </a:effectLst>
                <a:latin typeface="Constantia" pitchFamily="18" charset="0"/>
              </a:rPr>
              <a:t>Квиллинг</a:t>
            </a:r>
            <a:endParaRPr lang="ru-RU" sz="5400" b="1" spc="50" dirty="0">
              <a:ln w="11430"/>
              <a:solidFill>
                <a:srgbClr val="002060"/>
              </a:solidFill>
              <a:effectLst>
                <a:glow rad="101600">
                  <a:schemeClr val="accent4">
                    <a:satMod val="175000"/>
                    <a:alpha val="40000"/>
                  </a:schemeClr>
                </a:glow>
                <a:outerShdw blurRad="76200" dist="50800" dir="5400000" algn="tl" rotWithShape="0">
                  <a:srgbClr val="000000">
                    <a:alpha val="65000"/>
                  </a:srgbClr>
                </a:outerShdw>
                <a:reflection blurRad="6350" stA="50000" endA="300" endPos="50000" dist="29997" dir="5400000" sy="-100000" algn="bl" rotWithShape="0"/>
              </a:effectLst>
              <a:latin typeface="Constantia" pitchFamily="18" charset="0"/>
            </a:endParaRPr>
          </a:p>
        </p:txBody>
      </p:sp>
      <p:sp>
        <p:nvSpPr>
          <p:cNvPr id="3" name="Прямоугольник 2"/>
          <p:cNvSpPr/>
          <p:nvPr/>
        </p:nvSpPr>
        <p:spPr>
          <a:xfrm>
            <a:off x="533400" y="1447800"/>
            <a:ext cx="4343400" cy="3046988"/>
          </a:xfrm>
          <a:prstGeom prst="rect">
            <a:avLst/>
          </a:prstGeom>
        </p:spPr>
        <p:txBody>
          <a:bodyPr wrap="square">
            <a:spAutoFit/>
          </a:bodyPr>
          <a:lstStyle/>
          <a:p>
            <a:pPr algn="ctr"/>
            <a:r>
              <a:rPr lang="ru-RU" sz="2400" dirty="0" err="1" smtClean="0">
                <a:latin typeface="Constantia" pitchFamily="18" charset="0"/>
              </a:rPr>
              <a:t>Квиллинг</a:t>
            </a:r>
            <a:r>
              <a:rPr lang="ru-RU" sz="2400" dirty="0" smtClean="0">
                <a:latin typeface="Constantia" pitchFamily="18" charset="0"/>
              </a:rPr>
              <a:t> (англ. </a:t>
            </a:r>
            <a:r>
              <a:rPr lang="ru-RU" sz="2400" dirty="0" err="1" smtClean="0">
                <a:latin typeface="Constantia" pitchFamily="18" charset="0"/>
              </a:rPr>
              <a:t>quilling</a:t>
            </a:r>
            <a:r>
              <a:rPr lang="ru-RU" sz="2400" dirty="0" smtClean="0">
                <a:latin typeface="Constantia" pitchFamily="18" charset="0"/>
              </a:rPr>
              <a:t> — от слова </a:t>
            </a:r>
            <a:r>
              <a:rPr lang="ru-RU" sz="2400" dirty="0" err="1" smtClean="0">
                <a:latin typeface="Constantia" pitchFamily="18" charset="0"/>
              </a:rPr>
              <a:t>quill</a:t>
            </a:r>
            <a:r>
              <a:rPr lang="ru-RU" sz="2400" dirty="0" smtClean="0">
                <a:latin typeface="Constantia" pitchFamily="18" charset="0"/>
              </a:rPr>
              <a:t> (птичье перо), также </a:t>
            </a:r>
            <a:r>
              <a:rPr lang="ru-RU" sz="2400" dirty="0" err="1" smtClean="0">
                <a:latin typeface="Constantia" pitchFamily="18" charset="0"/>
              </a:rPr>
              <a:t>бумагокручение</a:t>
            </a:r>
            <a:r>
              <a:rPr lang="ru-RU" sz="2400" dirty="0" smtClean="0">
                <a:latin typeface="Constantia" pitchFamily="18" charset="0"/>
              </a:rPr>
              <a:t>, — искусство изготовления плоских или объемных композиций из скрученных в спиральки длинных и узких полосок бумаги.</a:t>
            </a:r>
            <a:endParaRPr lang="ru-RU" sz="2400" dirty="0">
              <a:latin typeface="Constantia"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extLst>
              <a:ext uri="{28A0092B-C50C-407E-A947-70E740481C1C}">
                <a14:useLocalDpi xmlns:a14="http://schemas.microsoft.com/office/drawing/2010/main" xmlns="" val="0"/>
              </a:ext>
            </a:extLst>
          </a:blip>
          <a:stretch>
            <a:fillRect/>
          </a:stretch>
        </p:blipFill>
        <p:spPr>
          <a:xfrm>
            <a:off x="6096000" y="3546475"/>
            <a:ext cx="2362200" cy="1771650"/>
          </a:xfrm>
          <a:prstGeom prst="rect">
            <a:avLst/>
          </a:prstGeom>
          <a:ln>
            <a:noFill/>
          </a:ln>
          <a:effectLst>
            <a:softEdge rad="112500"/>
          </a:effectLst>
        </p:spPr>
      </p:pic>
      <p:sp>
        <p:nvSpPr>
          <p:cNvPr id="4" name="Прямоугольник 3"/>
          <p:cNvSpPr/>
          <p:nvPr/>
        </p:nvSpPr>
        <p:spPr>
          <a:xfrm>
            <a:off x="2133600" y="762000"/>
            <a:ext cx="4775538" cy="523220"/>
          </a:xfrm>
          <a:prstGeom prst="rect">
            <a:avLst/>
          </a:prstGeom>
        </p:spPr>
        <p:txBody>
          <a:bodyPr wrap="none">
            <a:prstTxWarp prst="textPlain">
              <a:avLst/>
            </a:prstTxWarp>
            <a:spAutoFit/>
            <a:scene3d>
              <a:camera prst="orthographicFront"/>
              <a:lightRig rig="soft" dir="tl">
                <a:rot lat="0" lon="0" rev="0"/>
              </a:lightRig>
            </a:scene3d>
            <a:sp3d extrusionH="57150" contourW="25400" prstMaterial="matte">
              <a:bevelT w="25400" h="55880" prst="divot"/>
              <a:contourClr>
                <a:schemeClr val="accent2">
                  <a:tint val="20000"/>
                </a:schemeClr>
              </a:contourClr>
            </a:sp3d>
          </a:bodyPr>
          <a:lstStyle/>
          <a:p>
            <a:r>
              <a:rPr lang="ru-RU" sz="2800" b="1" spc="50" dirty="0" smtClean="0">
                <a:ln w="11430">
                  <a:solidFill>
                    <a:sysClr val="windowText" lastClr="000000"/>
                  </a:solidFill>
                </a:ln>
                <a:solidFill>
                  <a:srgbClr val="002060"/>
                </a:solidFill>
                <a:effectLst>
                  <a:glow rad="63500">
                    <a:schemeClr val="accent4">
                      <a:satMod val="175000"/>
                      <a:alpha val="40000"/>
                    </a:schemeClr>
                  </a:glow>
                  <a:outerShdw blurRad="76200" dist="50800" dir="5400000" algn="tl" rotWithShape="0">
                    <a:srgbClr val="000000">
                      <a:alpha val="65000"/>
                    </a:srgbClr>
                  </a:outerShdw>
                </a:effectLst>
                <a:latin typeface="Constantia" pitchFamily="18" charset="0"/>
              </a:rPr>
              <a:t>Аппликация из салфеток</a:t>
            </a:r>
            <a:endParaRPr lang="ru-RU" sz="2800" b="1" spc="50" dirty="0">
              <a:ln w="11430">
                <a:solidFill>
                  <a:sysClr val="windowText" lastClr="000000"/>
                </a:solidFill>
              </a:ln>
              <a:solidFill>
                <a:srgbClr val="002060"/>
              </a:solidFill>
              <a:effectLst>
                <a:glow rad="63500">
                  <a:schemeClr val="accent4">
                    <a:satMod val="175000"/>
                    <a:alpha val="40000"/>
                  </a:schemeClr>
                </a:glow>
                <a:outerShdw blurRad="76200" dist="50800" dir="5400000" algn="tl" rotWithShape="0">
                  <a:srgbClr val="000000">
                    <a:alpha val="65000"/>
                  </a:srgbClr>
                </a:outerShdw>
              </a:effectLst>
              <a:latin typeface="Constantia" pitchFamily="18" charset="0"/>
            </a:endParaRPr>
          </a:p>
        </p:txBody>
      </p:sp>
      <p:sp>
        <p:nvSpPr>
          <p:cNvPr id="5" name="Прямоугольник 4"/>
          <p:cNvSpPr/>
          <p:nvPr/>
        </p:nvSpPr>
        <p:spPr>
          <a:xfrm>
            <a:off x="3962400" y="1371600"/>
            <a:ext cx="3962400" cy="1477328"/>
          </a:xfrm>
          <a:prstGeom prst="rect">
            <a:avLst/>
          </a:prstGeom>
        </p:spPr>
        <p:txBody>
          <a:bodyPr wrap="square">
            <a:spAutoFit/>
          </a:bodyPr>
          <a:lstStyle/>
          <a:p>
            <a:r>
              <a:rPr lang="ru-RU" dirty="0" smtClean="0">
                <a:latin typeface="Constantia" pitchFamily="18" charset="0"/>
              </a:rPr>
              <a:t>Салфетки — очень интересный материал для детского творчества. Из них можно делать разные поделки. Такой вид творчества имеет ряд плюсов:</a:t>
            </a:r>
            <a:endParaRPr lang="ru-RU" dirty="0">
              <a:latin typeface="Constantia" pitchFamily="18" charset="0"/>
            </a:endParaRPr>
          </a:p>
        </p:txBody>
      </p:sp>
      <p:sp>
        <p:nvSpPr>
          <p:cNvPr id="6" name="Прямоугольник 5"/>
          <p:cNvSpPr/>
          <p:nvPr/>
        </p:nvSpPr>
        <p:spPr>
          <a:xfrm>
            <a:off x="838200" y="4267200"/>
            <a:ext cx="5410200" cy="1477328"/>
          </a:xfrm>
          <a:prstGeom prst="rect">
            <a:avLst/>
          </a:prstGeom>
        </p:spPr>
        <p:txBody>
          <a:bodyPr wrap="square">
            <a:spAutoFit/>
          </a:bodyPr>
          <a:lstStyle/>
          <a:p>
            <a:pPr>
              <a:buClr>
                <a:srgbClr val="C00000"/>
              </a:buClr>
              <a:buFont typeface="Arial" pitchFamily="34" charset="0"/>
              <a:buChar char="•"/>
            </a:pPr>
            <a:r>
              <a:rPr lang="ru-RU" dirty="0" smtClean="0">
                <a:latin typeface="Constantia" pitchFamily="18" charset="0"/>
              </a:rPr>
              <a:t>возможность создавать шедевры без ножниц;</a:t>
            </a:r>
          </a:p>
          <a:p>
            <a:pPr>
              <a:buClr>
                <a:srgbClr val="C00000"/>
              </a:buClr>
              <a:buFont typeface="Arial" pitchFamily="34" charset="0"/>
              <a:buChar char="•"/>
            </a:pPr>
            <a:r>
              <a:rPr lang="ru-RU" dirty="0" smtClean="0">
                <a:latin typeface="Constantia" pitchFamily="18" charset="0"/>
              </a:rPr>
              <a:t>развитие мелкой моторики маленьких ручек;</a:t>
            </a:r>
          </a:p>
          <a:p>
            <a:pPr>
              <a:buClr>
                <a:srgbClr val="C00000"/>
              </a:buClr>
              <a:buFont typeface="Arial" pitchFamily="34" charset="0"/>
              <a:buChar char="•"/>
            </a:pPr>
            <a:r>
              <a:rPr lang="ru-RU" dirty="0" smtClean="0">
                <a:latin typeface="Constantia" pitchFamily="18" charset="0"/>
              </a:rPr>
              <a:t>развитие тактильного восприятия, используя бумагу различной фактуры;</a:t>
            </a:r>
          </a:p>
          <a:p>
            <a:pPr>
              <a:buClr>
                <a:srgbClr val="C00000"/>
              </a:buClr>
              <a:buFont typeface="Arial" pitchFamily="34" charset="0"/>
              <a:buChar char="•"/>
            </a:pPr>
            <a:r>
              <a:rPr lang="ru-RU" dirty="0" smtClean="0">
                <a:latin typeface="Constantia" pitchFamily="18" charset="0"/>
              </a:rPr>
              <a:t>широкие возможности для проявления </a:t>
            </a:r>
            <a:r>
              <a:rPr lang="ru-RU" dirty="0" err="1" smtClean="0">
                <a:latin typeface="Constantia" pitchFamily="18" charset="0"/>
              </a:rPr>
              <a:t>креатива</a:t>
            </a:r>
            <a:r>
              <a:rPr lang="ru-RU" dirty="0" smtClean="0">
                <a:latin typeface="Constantia" pitchFamily="18" charset="0"/>
              </a:rPr>
              <a:t>.</a:t>
            </a:r>
            <a:endParaRPr lang="ru-RU" dirty="0">
              <a:latin typeface="Constantia"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590800" y="914400"/>
            <a:ext cx="3733800" cy="769441"/>
          </a:xfrm>
          <a:prstGeom prst="rect">
            <a:avLst/>
          </a:prstGeom>
        </p:spPr>
        <p:txBody>
          <a:bodyPr wrap="square">
            <a:prstTxWarp prst="textDeflate">
              <a:avLst/>
            </a:prstTxWarp>
            <a:spAutoFit/>
            <a:scene3d>
              <a:camera prst="orthographicFront"/>
              <a:lightRig rig="soft" dir="tl">
                <a:rot lat="0" lon="0" rev="0"/>
              </a:lightRig>
            </a:scene3d>
            <a:sp3d extrusionH="57150" contourW="25400" prstMaterial="matte">
              <a:bevelT w="25400" h="55880" prst="softRound"/>
              <a:contourClr>
                <a:schemeClr val="accent2">
                  <a:tint val="20000"/>
                </a:schemeClr>
              </a:contourClr>
            </a:sp3d>
          </a:bodyPr>
          <a:lstStyle/>
          <a:p>
            <a:r>
              <a:rPr lang="ru-RU" sz="4400" b="1" spc="50" dirty="0" smtClean="0">
                <a:ln w="11430">
                  <a:solidFill>
                    <a:sysClr val="windowText" lastClr="000000"/>
                  </a:solidFill>
                </a:ln>
                <a:solidFill>
                  <a:srgbClr val="002060"/>
                </a:solidFill>
                <a:effectLst>
                  <a:outerShdw blurRad="76200" dist="50800" dir="5400000" algn="tl" rotWithShape="0">
                    <a:srgbClr val="000000">
                      <a:alpha val="65000"/>
                    </a:srgbClr>
                  </a:outerShdw>
                  <a:reflection blurRad="6350" stA="60000" endA="900" endPos="58000" dir="5400000" sy="-100000" algn="bl" rotWithShape="0"/>
                </a:effectLst>
                <a:latin typeface="Constantia" pitchFamily="18" charset="0"/>
              </a:rPr>
              <a:t>Торцевание</a:t>
            </a:r>
            <a:endParaRPr lang="ru-RU" sz="4400" b="1" spc="50" dirty="0">
              <a:ln w="11430">
                <a:solidFill>
                  <a:sysClr val="windowText" lastClr="000000"/>
                </a:solidFill>
              </a:ln>
              <a:solidFill>
                <a:srgbClr val="002060"/>
              </a:solidFill>
              <a:effectLst>
                <a:outerShdw blurRad="76200" dist="50800" dir="5400000" algn="tl" rotWithShape="0">
                  <a:srgbClr val="000000">
                    <a:alpha val="65000"/>
                  </a:srgbClr>
                </a:outerShdw>
                <a:reflection blurRad="6350" stA="60000" endA="900" endPos="58000" dir="5400000" sy="-100000" algn="bl" rotWithShape="0"/>
              </a:effectLst>
              <a:latin typeface="Constantia" pitchFamily="18" charset="0"/>
            </a:endParaRPr>
          </a:p>
        </p:txBody>
      </p:sp>
      <p:sp>
        <p:nvSpPr>
          <p:cNvPr id="4" name="Прямоугольник 3"/>
          <p:cNvSpPr/>
          <p:nvPr/>
        </p:nvSpPr>
        <p:spPr>
          <a:xfrm>
            <a:off x="838200" y="1828800"/>
            <a:ext cx="3505200" cy="4247317"/>
          </a:xfrm>
          <a:prstGeom prst="rect">
            <a:avLst/>
          </a:prstGeom>
        </p:spPr>
        <p:txBody>
          <a:bodyPr wrap="square">
            <a:spAutoFit/>
          </a:bodyPr>
          <a:lstStyle/>
          <a:p>
            <a:r>
              <a:rPr lang="ru-RU" dirty="0" smtClean="0">
                <a:latin typeface="Constantia" pitchFamily="18" charset="0"/>
              </a:rPr>
              <a:t>Торцевание — один из видов бумажного рукоделия. Эту технику можно отнести и к способу аппликации и к виду </a:t>
            </a:r>
            <a:r>
              <a:rPr lang="ru-RU" dirty="0" err="1" smtClean="0">
                <a:latin typeface="Constantia" pitchFamily="18" charset="0"/>
              </a:rPr>
              <a:t>квиллинга</a:t>
            </a:r>
            <a:r>
              <a:rPr lang="ru-RU" dirty="0" smtClean="0">
                <a:latin typeface="Constantia" pitchFamily="18" charset="0"/>
              </a:rPr>
              <a:t>. С помощью торцевания можно создавать удивительные объёмные картины, мозаики, панно, декоративные элементы интерьера, открытки. Эта техника довольно популярна , интерес к ней объясняется необычным эффектом "пушистости" и лёгким способом её исполнения.</a:t>
            </a:r>
            <a:endParaRPr lang="ru-RU" dirty="0">
              <a:latin typeface="Constantia"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038600" y="2605312"/>
            <a:ext cx="4267200" cy="24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609600" y="914401"/>
            <a:ext cx="7848600" cy="707886"/>
          </a:xfrm>
          <a:prstGeom prst="rect">
            <a:avLst/>
          </a:prstGeom>
        </p:spPr>
        <p:txBody>
          <a:bodyPr wrap="square">
            <a:spAutoFit/>
            <a:scene3d>
              <a:camera prst="orthographicFront"/>
              <a:lightRig rig="soft" dir="tl">
                <a:rot lat="0" lon="0" rev="0"/>
              </a:lightRig>
            </a:scene3d>
            <a:sp3d extrusionH="57150" contourW="25400" prstMaterial="matte">
              <a:bevelT w="25400" h="55880" prst="riblet"/>
              <a:contourClr>
                <a:schemeClr val="accent2">
                  <a:tint val="20000"/>
                </a:schemeClr>
              </a:contourClr>
            </a:sp3d>
          </a:bodyPr>
          <a:lstStyle/>
          <a:p>
            <a:r>
              <a:rPr lang="ru-RU" sz="4000" b="1" spc="50" dirty="0" smtClean="0">
                <a:ln w="11430">
                  <a:solidFill>
                    <a:sysClr val="windowText" lastClr="000000"/>
                  </a:solidFill>
                </a:ln>
                <a:solidFill>
                  <a:sysClr val="windowText" lastClr="000000"/>
                </a:solidFill>
                <a:effectLst>
                  <a:glow rad="228600">
                    <a:schemeClr val="accent4">
                      <a:satMod val="175000"/>
                      <a:alpha val="40000"/>
                    </a:schemeClr>
                  </a:glow>
                  <a:outerShdw blurRad="76200" dist="50800" dir="5400000" algn="tl" rotWithShape="0">
                    <a:srgbClr val="000000">
                      <a:alpha val="65000"/>
                    </a:srgbClr>
                  </a:outerShdw>
                  <a:reflection blurRad="6350" stA="50000" endA="300" endPos="50000" dist="60007" dir="5400000" sy="-100000" algn="bl" rotWithShape="0"/>
                </a:effectLst>
                <a:latin typeface="Constantia" pitchFamily="18" charset="0"/>
              </a:rPr>
              <a:t>Аппликации из мятой бумаги</a:t>
            </a:r>
            <a:endParaRPr lang="ru-RU" sz="4000" b="1" spc="50" dirty="0">
              <a:ln w="11430">
                <a:solidFill>
                  <a:sysClr val="windowText" lastClr="000000"/>
                </a:solidFill>
              </a:ln>
              <a:solidFill>
                <a:sysClr val="windowText" lastClr="000000"/>
              </a:solidFill>
              <a:effectLst>
                <a:glow rad="228600">
                  <a:schemeClr val="accent4">
                    <a:satMod val="175000"/>
                    <a:alpha val="40000"/>
                  </a:schemeClr>
                </a:glow>
                <a:outerShdw blurRad="76200" dist="50800" dir="5400000" algn="tl" rotWithShape="0">
                  <a:srgbClr val="000000">
                    <a:alpha val="65000"/>
                  </a:srgbClr>
                </a:outerShdw>
                <a:reflection blurRad="6350" stA="50000" endA="300" endPos="50000" dist="60007" dir="5400000" sy="-100000" algn="bl" rotWithShape="0"/>
              </a:effectLst>
              <a:latin typeface="Constantia" pitchFamily="18" charset="0"/>
            </a:endParaRPr>
          </a:p>
        </p:txBody>
      </p:sp>
      <p:pic>
        <p:nvPicPr>
          <p:cNvPr id="4" name="Рисунок 3" descr="9bc8376ce34ddf0ea5756f0ce076169b.jpg"/>
          <p:cNvPicPr>
            <a:picLocks noChangeAspect="1"/>
          </p:cNvPicPr>
          <p:nvPr/>
        </p:nvPicPr>
        <p:blipFill>
          <a:blip r:embed="rId3" cstate="email"/>
          <a:stretch>
            <a:fillRect/>
          </a:stretch>
        </p:blipFill>
        <p:spPr>
          <a:xfrm>
            <a:off x="990600" y="2209800"/>
            <a:ext cx="3619500" cy="304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Прямоугольник 4"/>
          <p:cNvSpPr/>
          <p:nvPr/>
        </p:nvSpPr>
        <p:spPr>
          <a:xfrm>
            <a:off x="4572000" y="1752600"/>
            <a:ext cx="3657600" cy="4247317"/>
          </a:xfrm>
          <a:prstGeom prst="rect">
            <a:avLst/>
          </a:prstGeom>
        </p:spPr>
        <p:txBody>
          <a:bodyPr wrap="square">
            <a:spAutoFit/>
          </a:bodyPr>
          <a:lstStyle/>
          <a:p>
            <a:pPr algn="r"/>
            <a:r>
              <a:rPr lang="ru-RU" dirty="0" smtClean="0">
                <a:latin typeface="Constantia" pitchFamily="18" charset="0"/>
              </a:rPr>
              <a:t>Техника </a:t>
            </a:r>
            <a:r>
              <a:rPr lang="ru-RU" dirty="0" err="1" smtClean="0">
                <a:latin typeface="Constantia" pitchFamily="18" charset="0"/>
              </a:rPr>
              <a:t>сминания</a:t>
            </a:r>
            <a:r>
              <a:rPr lang="ru-RU" dirty="0" smtClean="0">
                <a:latin typeface="Constantia" pitchFamily="18" charset="0"/>
              </a:rPr>
              <a:t> — это самая простая техника, которая интересна детям любого возраста. С ней могут справится даже самые маленькие детки в возрасте 2-з лет, конечно под чутким руководством взрослых</a:t>
            </a:r>
          </a:p>
          <a:p>
            <a:pPr algn="r"/>
            <a:r>
              <a:rPr lang="ru-RU" dirty="0" smtClean="0">
                <a:latin typeface="Constantia" pitchFamily="18" charset="0"/>
              </a:rPr>
              <a:t>Бумажная пластика (так еще называют технику </a:t>
            </a:r>
            <a:r>
              <a:rPr lang="ru-RU" dirty="0" err="1" smtClean="0">
                <a:latin typeface="Constantia" pitchFamily="18" charset="0"/>
              </a:rPr>
              <a:t>сминания</a:t>
            </a:r>
            <a:r>
              <a:rPr lang="ru-RU" dirty="0" smtClean="0">
                <a:latin typeface="Constantia" pitchFamily="18" charset="0"/>
              </a:rPr>
              <a:t>) поможет детям развить дизайнерские способности, так как она имеет удивительную способность — менять форму, и поэтому способствует развитию творческого мышления. </a:t>
            </a:r>
            <a:endParaRPr lang="ru-RU" dirty="0">
              <a:latin typeface="Constantia"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2" name="Рисунок 1" descr="136453625.jpg"/>
          <p:cNvPicPr>
            <a:picLocks noChangeAspect="1"/>
          </p:cNvPicPr>
          <p:nvPr/>
        </p:nvPicPr>
        <p:blipFill>
          <a:blip r:embed="rId3" cstate="email"/>
          <a:stretch>
            <a:fillRect/>
          </a:stretch>
        </p:blipFill>
        <p:spPr>
          <a:xfrm>
            <a:off x="457200" y="609600"/>
            <a:ext cx="8153400" cy="5715000"/>
          </a:xfrm>
          <a:prstGeom prst="rect">
            <a:avLst/>
          </a:prstGeom>
        </p:spPr>
      </p:pic>
      <p:sp>
        <p:nvSpPr>
          <p:cNvPr id="3" name="TextBox 2"/>
          <p:cNvSpPr txBox="1"/>
          <p:nvPr/>
        </p:nvSpPr>
        <p:spPr>
          <a:xfrm>
            <a:off x="1828800" y="2362200"/>
            <a:ext cx="5960286" cy="1015663"/>
          </a:xfrm>
          <a:prstGeom prst="rect">
            <a:avLst/>
          </a:prstGeom>
          <a:noFill/>
        </p:spPr>
        <p:txBody>
          <a:bodyPr wrap="none" rtlCol="0">
            <a:prstTxWarp prst="textTriangleInverted">
              <a:avLst/>
            </a:prstTxWarp>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r>
              <a:rPr lang="ru-RU" sz="6000" b="1" dirty="0" smtClean="0">
                <a:ln w="11430">
                  <a:solidFill>
                    <a:srgbClr val="002060"/>
                  </a:solidFill>
                </a:ln>
                <a:solidFill>
                  <a:srgbClr val="7030A0"/>
                </a:solidFill>
                <a:effectLst>
                  <a:glow rad="101600">
                    <a:schemeClr val="accent4">
                      <a:satMod val="175000"/>
                      <a:alpha val="40000"/>
                    </a:schemeClr>
                  </a:glow>
                  <a:outerShdw blurRad="50800" dist="39000" dir="5460000" algn="tl">
                    <a:srgbClr val="000000">
                      <a:alpha val="38000"/>
                    </a:srgbClr>
                  </a:outerShdw>
                </a:effectLst>
                <a:latin typeface="Monotype Corsiva" pitchFamily="66" charset="0"/>
              </a:rPr>
              <a:t>Творческий альбом</a:t>
            </a:r>
            <a:endParaRPr lang="ru-RU" sz="6000" b="1" dirty="0">
              <a:ln w="11430">
                <a:solidFill>
                  <a:srgbClr val="002060"/>
                </a:solidFill>
              </a:ln>
              <a:solidFill>
                <a:srgbClr val="7030A0"/>
              </a:solidFill>
              <a:effectLst>
                <a:glow rad="101600">
                  <a:schemeClr val="accent4">
                    <a:satMod val="175000"/>
                    <a:alpha val="40000"/>
                  </a:schemeClr>
                </a:glow>
                <a:outerShdw blurRad="50800" dist="39000" dir="5460000" algn="tl">
                  <a:srgbClr val="000000">
                    <a:alpha val="38000"/>
                  </a:srgbClr>
                </a:outerShdw>
              </a:effectLst>
              <a:latin typeface="Monotype Corsiva"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4" name="Рисунок 3" descr="Wikia-Visualization-Main,historymysterys.png"/>
          <p:cNvPicPr>
            <a:picLocks noChangeAspect="1"/>
          </p:cNvPicPr>
          <p:nvPr/>
        </p:nvPicPr>
        <p:blipFill>
          <a:blip r:embed="rId3" cstate="email"/>
          <a:stretch>
            <a:fillRect/>
          </a:stretch>
        </p:blipFill>
        <p:spPr>
          <a:xfrm>
            <a:off x="609600" y="838200"/>
            <a:ext cx="7696200" cy="5257800"/>
          </a:xfrm>
          <a:prstGeom prst="rect">
            <a:avLst/>
          </a:prstGeom>
        </p:spPr>
      </p:pic>
      <p:sp>
        <p:nvSpPr>
          <p:cNvPr id="6" name="Прямоугольник 5"/>
          <p:cNvSpPr/>
          <p:nvPr/>
        </p:nvSpPr>
        <p:spPr>
          <a:xfrm>
            <a:off x="1219200" y="2209800"/>
            <a:ext cx="6705600" cy="267765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solidFill>
                    <a:srgbClr val="C00000"/>
                  </a:solidFill>
                </a:ln>
                <a:solidFill>
                  <a:srgbClr val="C00000"/>
                </a:solidFill>
                <a:effectLst>
                  <a:outerShdw blurRad="50800" dist="39000" dir="5460000" algn="tl">
                    <a:srgbClr val="000000">
                      <a:alpha val="38000"/>
                    </a:srgbClr>
                  </a:outerShdw>
                </a:effectLst>
                <a:latin typeface="Monotype Corsiva" pitchFamily="66" charset="0"/>
              </a:rPr>
              <a:t>«Истоки способностей и дарований детей – на кончиках их пальцев. Чем больше уверенности и изобретательности в движениях детской руки, чем тоньше взаимодействие руки с орудием труда, тем ярче творческая стихия детского разума..»</a:t>
            </a:r>
            <a:endParaRPr lang="ru-RU" sz="2800" b="1" dirty="0">
              <a:ln w="11430">
                <a:solidFill>
                  <a:srgbClr val="C00000"/>
                </a:solidFill>
              </a:ln>
              <a:solidFill>
                <a:srgbClr val="C00000"/>
              </a:solidFill>
              <a:effectLst>
                <a:outerShdw blurRad="50800" dist="39000" dir="5460000" algn="tl">
                  <a:srgbClr val="000000">
                    <a:alpha val="38000"/>
                  </a:srgbClr>
                </a:outerShdw>
              </a:effectLst>
              <a:latin typeface="Monotype Corsiva" pitchFamily="66" charset="0"/>
            </a:endParaRPr>
          </a:p>
        </p:txBody>
      </p:sp>
      <p:sp>
        <p:nvSpPr>
          <p:cNvPr id="7" name="Прямоугольник 6"/>
          <p:cNvSpPr/>
          <p:nvPr/>
        </p:nvSpPr>
        <p:spPr>
          <a:xfrm>
            <a:off x="4495800" y="5257800"/>
            <a:ext cx="2799164" cy="523220"/>
          </a:xfrm>
          <a:prstGeom prst="rect">
            <a:avLst/>
          </a:prstGeom>
        </p:spPr>
        <p:txBody>
          <a:bodyPr wrap="none">
            <a:spAutoFit/>
          </a:bodyPr>
          <a:lstStyle/>
          <a:p>
            <a:r>
              <a:rPr lang="ru-RU" sz="2800" b="1" dirty="0" smtClean="0">
                <a:latin typeface="Monotype Corsiva" pitchFamily="66" charset="0"/>
              </a:rPr>
              <a:t>Сухомлинский В.А.</a:t>
            </a:r>
            <a:endParaRPr lang="ru-RU" sz="2800" b="1" dirty="0">
              <a:latin typeface="Monotype Corsiva"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plus(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2" name="Рисунок 1" descr="IMG_1999.JPG"/>
          <p:cNvPicPr>
            <a:picLocks noChangeAspect="1"/>
          </p:cNvPicPr>
          <p:nvPr/>
        </p:nvPicPr>
        <p:blipFill>
          <a:blip r:embed="rId3" cstate="email"/>
          <a:stretch>
            <a:fillRect/>
          </a:stretch>
        </p:blipFill>
        <p:spPr>
          <a:xfrm>
            <a:off x="762000" y="990600"/>
            <a:ext cx="3200400" cy="4800600"/>
          </a:xfrm>
          <a:prstGeom prst="rect">
            <a:avLst/>
          </a:prstGeom>
          <a:ln>
            <a:noFill/>
          </a:ln>
          <a:effectLst>
            <a:softEdge rad="112500"/>
          </a:effectLst>
        </p:spPr>
      </p:pic>
      <p:pic>
        <p:nvPicPr>
          <p:cNvPr id="3" name="Рисунок 2" descr="044243904b90aa462468a3669c1a59b9a48b7f5843342026b226a20cf6e4d5bf.jpg"/>
          <p:cNvPicPr>
            <a:picLocks noChangeAspect="1"/>
          </p:cNvPicPr>
          <p:nvPr/>
        </p:nvPicPr>
        <p:blipFill>
          <a:blip r:embed="rId4" cstate="email"/>
          <a:stretch>
            <a:fillRect/>
          </a:stretch>
        </p:blipFill>
        <p:spPr>
          <a:xfrm>
            <a:off x="4267200" y="1676400"/>
            <a:ext cx="4114800" cy="3657600"/>
          </a:xfrm>
          <a:prstGeom prst="rect">
            <a:avLst/>
          </a:prstGeom>
          <a:ln>
            <a:noFill/>
          </a:ln>
          <a:effectLst>
            <a:softEdge rad="11250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3" name="Рисунок 2" descr="IMG_2536.JPG"/>
          <p:cNvPicPr>
            <a:picLocks noChangeAspect="1"/>
          </p:cNvPicPr>
          <p:nvPr/>
        </p:nvPicPr>
        <p:blipFill>
          <a:blip r:embed="rId3" cstate="email"/>
          <a:stretch>
            <a:fillRect/>
          </a:stretch>
        </p:blipFill>
        <p:spPr>
          <a:xfrm>
            <a:off x="2438400" y="1143000"/>
            <a:ext cx="4267200" cy="4419600"/>
          </a:xfrm>
          <a:prstGeom prst="rect">
            <a:avLst/>
          </a:prstGeom>
          <a:ln>
            <a:noFill/>
          </a:ln>
          <a:effectLst>
            <a:softEdge rad="11250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4" name="Рисунок 3" descr="http://www.maam.ru/upload/blogs/detsad-252877-1414160116.jpg"/>
          <p:cNvPicPr/>
          <p:nvPr/>
        </p:nvPicPr>
        <p:blipFill>
          <a:blip r:embed="rId3">
            <a:extLst>
              <a:ext uri="{28A0092B-C50C-407E-A947-70E740481C1C}">
                <a14:useLocalDpi xmlns:a14="http://schemas.microsoft.com/office/drawing/2010/main" xmlns="" val="0"/>
              </a:ext>
            </a:extLst>
          </a:blip>
          <a:srcRect/>
          <a:stretch>
            <a:fillRect/>
          </a:stretch>
        </p:blipFill>
        <p:spPr bwMode="auto">
          <a:xfrm>
            <a:off x="1828800" y="1143000"/>
            <a:ext cx="5715000" cy="4495800"/>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3" name="Рисунок 2" descr="IMG_20150302_110343.jpg"/>
          <p:cNvPicPr>
            <a:picLocks noChangeAspect="1"/>
          </p:cNvPicPr>
          <p:nvPr/>
        </p:nvPicPr>
        <p:blipFill>
          <a:blip r:embed="rId3" cstate="email"/>
          <a:stretch>
            <a:fillRect/>
          </a:stretch>
        </p:blipFill>
        <p:spPr>
          <a:xfrm>
            <a:off x="5334000" y="1066800"/>
            <a:ext cx="3148013" cy="4572000"/>
          </a:xfrm>
          <a:prstGeom prst="rect">
            <a:avLst/>
          </a:prstGeom>
          <a:ln>
            <a:noFill/>
          </a:ln>
          <a:effectLst>
            <a:softEdge rad="112500"/>
          </a:effec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71600" y="1096664"/>
            <a:ext cx="3276600" cy="44328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295400"/>
            <a:ext cx="71628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914400" y="914400"/>
            <a:ext cx="6553200" cy="267765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dirty="0" smtClean="0">
                <a:ln w="11430">
                  <a:solidFill>
                    <a:srgbClr val="7030A0"/>
                  </a:solidFill>
                </a:ln>
                <a:latin typeface="Monotype Corsiva" pitchFamily="66" charset="0"/>
              </a:rPr>
              <a:t>Используя в своей работе нетрадиционные техники аппликации, я стараюсь усилить интерес ребёнка к данной деятельности. В процессе работы дети планируют свою деятельность, проявляют высокую активность и вариативность, самостоятельность, оригинальность и творчество, рационально используя уже имеющийся опыт.</a:t>
            </a:r>
            <a:endParaRPr lang="ru-RU" sz="2400" dirty="0">
              <a:ln w="11430">
                <a:solidFill>
                  <a:srgbClr val="7030A0"/>
                </a:solidFill>
              </a:ln>
              <a:latin typeface="Monotype Corsiva"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1400" y="3581400"/>
            <a:ext cx="4267200" cy="2400300"/>
          </a:xfrm>
          <a:prstGeom prst="round2DiagRect">
            <a:avLst>
              <a:gd name="adj1" fmla="val 16667"/>
              <a:gd name="adj2" fmla="val 0"/>
            </a:avLst>
          </a:prstGeom>
          <a:ln w="88900" cap="sq">
            <a:solidFill>
              <a:srgbClr val="FFFFFF"/>
            </a:solidFill>
            <a:miter lim="800000"/>
          </a:ln>
          <a:effectLst>
            <a:glow rad="139700">
              <a:schemeClr val="accent4">
                <a:satMod val="175000"/>
                <a:alpha val="40000"/>
              </a:schemeClr>
            </a:glow>
            <a:outerShdw blurRad="254000" algn="tl" rotWithShape="0">
              <a:srgbClr val="000000">
                <a:alpha val="43000"/>
              </a:srgbClr>
            </a:outerShdw>
          </a:effectLst>
          <a:scene3d>
            <a:camera prst="orthographicFront"/>
            <a:lightRig rig="threePt" dir="t"/>
          </a:scene3d>
          <a:sp3d>
            <a:bevelT prst="angle"/>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1082" y="838200"/>
            <a:ext cx="3505200"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4067" y="18745199"/>
            <a:ext cx="4017810" cy="3513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135600" y="17449800"/>
            <a:ext cx="4876802" cy="3657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114800" y="2919608"/>
            <a:ext cx="42672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25091572"/>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21082" y="838200"/>
            <a:ext cx="3505200" cy="262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4067" y="18745199"/>
            <a:ext cx="4017810" cy="3513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135600" y="17449800"/>
            <a:ext cx="4876802" cy="3657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4114800" y="2919608"/>
            <a:ext cx="42672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7545797"/>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19200" y="1066800"/>
            <a:ext cx="6559809" cy="1015663"/>
          </a:xfrm>
          <a:prstGeom prst="rect">
            <a:avLst/>
          </a:prstGeom>
          <a:noFill/>
        </p:spPr>
        <p:txBody>
          <a:bodyPr wrap="none" rtlCol="0">
            <a:spAutoFit/>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p>
            <a:r>
              <a:rPr lang="ru-RU" sz="6000" b="1" spc="50" dirty="0" smtClean="0">
                <a:ln w="11430">
                  <a:solidFill>
                    <a:srgbClr val="002060"/>
                  </a:solidFill>
                </a:ln>
                <a:solidFill>
                  <a:srgbClr val="7030A0"/>
                </a:solidFill>
                <a:effectLst>
                  <a:glow rad="101600">
                    <a:schemeClr val="accent4">
                      <a:satMod val="175000"/>
                      <a:alpha val="40000"/>
                    </a:schemeClr>
                  </a:glow>
                  <a:outerShdw blurRad="76200" dist="50800" dir="5400000" algn="tl" rotWithShape="0">
                    <a:srgbClr val="000000">
                      <a:alpha val="65000"/>
                    </a:srgbClr>
                  </a:outerShdw>
                </a:effectLst>
                <a:latin typeface="Monotype Corsiva" pitchFamily="66" charset="0"/>
              </a:rPr>
              <a:t>Спасибо за внимание!</a:t>
            </a:r>
            <a:endParaRPr lang="ru-RU" sz="6000" b="1" spc="50" dirty="0">
              <a:ln w="11430">
                <a:solidFill>
                  <a:srgbClr val="002060"/>
                </a:solidFill>
              </a:ln>
              <a:solidFill>
                <a:srgbClr val="7030A0"/>
              </a:solidFill>
              <a:effectLst>
                <a:glow rad="101600">
                  <a:schemeClr val="accent4">
                    <a:satMod val="175000"/>
                    <a:alpha val="40000"/>
                  </a:schemeClr>
                </a:glow>
                <a:outerShdw blurRad="76200" dist="50800" dir="5400000" algn="tl" rotWithShape="0">
                  <a:srgbClr val="000000">
                    <a:alpha val="65000"/>
                  </a:srgbClr>
                </a:outerShdw>
              </a:effectLst>
              <a:latin typeface="Monotype Corsiva" pitchFamily="66" charset="0"/>
            </a:endParaRPr>
          </a:p>
        </p:txBody>
      </p:sp>
      <p:pic>
        <p:nvPicPr>
          <p:cNvPr id="3" name="Рисунок 2" descr="pv_590.jpg"/>
          <p:cNvPicPr>
            <a:picLocks noChangeAspect="1"/>
          </p:cNvPicPr>
          <p:nvPr/>
        </p:nvPicPr>
        <p:blipFill>
          <a:blip r:embed="rId3" cstate="email"/>
          <a:stretch>
            <a:fillRect/>
          </a:stretch>
        </p:blipFill>
        <p:spPr>
          <a:xfrm>
            <a:off x="3429000" y="2514600"/>
            <a:ext cx="4724400" cy="3352801"/>
          </a:xfrm>
          <a:prstGeom prst="rect">
            <a:avLst/>
          </a:prstGeom>
          <a:ln>
            <a:noFill/>
          </a:ln>
          <a:effectLst>
            <a:softEdge rad="11250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3" name="Рисунок 2" descr="y_cabbe945.jpg"/>
          <p:cNvPicPr>
            <a:picLocks noChangeAspect="1"/>
          </p:cNvPicPr>
          <p:nvPr/>
        </p:nvPicPr>
        <p:blipFill>
          <a:blip r:embed="rId3" cstate="email"/>
          <a:stretch>
            <a:fillRect/>
          </a:stretch>
        </p:blipFill>
        <p:spPr>
          <a:xfrm>
            <a:off x="4038600" y="2819400"/>
            <a:ext cx="4267200" cy="3200400"/>
          </a:xfrm>
          <a:prstGeom prst="rect">
            <a:avLst/>
          </a:prstGeom>
          <a:ln>
            <a:noFill/>
          </a:ln>
          <a:effectLst>
            <a:softEdge rad="112500"/>
          </a:effectLst>
        </p:spPr>
      </p:pic>
      <p:sp>
        <p:nvSpPr>
          <p:cNvPr id="2" name="Прямоугольник 1"/>
          <p:cNvSpPr/>
          <p:nvPr/>
        </p:nvSpPr>
        <p:spPr>
          <a:xfrm>
            <a:off x="685800" y="838200"/>
            <a:ext cx="5486400" cy="2862322"/>
          </a:xfrm>
          <a:prstGeom prst="rect">
            <a:avLst/>
          </a:prstGeom>
        </p:spPr>
        <p:txBody>
          <a:bodyPr wrap="square">
            <a:spAutoFit/>
            <a:scene3d>
              <a:camera prst="orthographicFront"/>
              <a:lightRig rig="threePt" dir="t"/>
            </a:scene3d>
            <a:sp3d extrusionH="57150">
              <a:bevelT w="38100" h="38100" prst="slope"/>
            </a:sp3d>
          </a:bodyPr>
          <a:lstStyle/>
          <a:p>
            <a:pPr algn="ctr"/>
            <a:r>
              <a:rPr lang="ru-RU" sz="3600" b="1" cap="all" dirty="0" smtClean="0">
                <a:ln w="9000" cmpd="sng">
                  <a:solidFill>
                    <a:srgbClr val="C00000"/>
                  </a:solidFill>
                  <a:prstDash val="solid"/>
                </a:ln>
                <a:solidFill>
                  <a:srgbClr val="FF0000"/>
                </a:solidFill>
                <a:effectLst>
                  <a:reflection blurRad="12700" stA="28000" endPos="45000" dist="1000" dir="5400000" sy="-100000" algn="bl" rotWithShape="0"/>
                </a:effectLst>
                <a:latin typeface="Bookman Old Style" pitchFamily="18" charset="0"/>
              </a:rPr>
              <a:t>Аппликация</a:t>
            </a:r>
            <a:r>
              <a:rPr lang="ru-RU" sz="3600" dirty="0" smtClean="0">
                <a:latin typeface="Constantia" pitchFamily="18" charset="0"/>
              </a:rPr>
              <a:t> </a:t>
            </a:r>
          </a:p>
          <a:p>
            <a:pPr algn="just"/>
            <a:r>
              <a:rPr lang="ru-RU" dirty="0" smtClean="0">
                <a:latin typeface="Constantia" pitchFamily="18" charset="0"/>
              </a:rPr>
              <a:t>(от лат. </a:t>
            </a:r>
            <a:r>
              <a:rPr lang="ru-RU" dirty="0" err="1" smtClean="0">
                <a:latin typeface="Constantia" pitchFamily="18" charset="0"/>
              </a:rPr>
              <a:t>applicatio</a:t>
            </a:r>
            <a:r>
              <a:rPr lang="ru-RU" dirty="0" smtClean="0">
                <a:latin typeface="Constantia" pitchFamily="18" charset="0"/>
              </a:rPr>
              <a:t> — прикладывание) - создание художественных изображений наклеиванием, </a:t>
            </a:r>
            <a:r>
              <a:rPr lang="ru-RU" dirty="0" err="1" smtClean="0">
                <a:latin typeface="Constantia" pitchFamily="18" charset="0"/>
              </a:rPr>
              <a:t>нашиванием</a:t>
            </a:r>
            <a:r>
              <a:rPr lang="ru-RU" dirty="0" smtClean="0">
                <a:latin typeface="Constantia" pitchFamily="18" charset="0"/>
              </a:rPr>
              <a:t> на ткань или бумагу разноцветных кусочков какого-либо материала; изображение, узор, созданный таким способом.</a:t>
            </a:r>
            <a:br>
              <a:rPr lang="ru-RU" dirty="0" smtClean="0">
                <a:latin typeface="Constantia" pitchFamily="18" charset="0"/>
              </a:rPr>
            </a:br>
            <a:r>
              <a:rPr lang="ru-RU" dirty="0" smtClean="0">
                <a:latin typeface="Constantia" pitchFamily="18" charset="0"/>
              </a:rPr>
              <a:t>Для аппликации можно использовать самые разные материалы: бумагу, ткань, нитки, ракушки и камешки, и даже самую обыкновенную крупу.</a:t>
            </a:r>
            <a:endParaRPr lang="ru-RU" dirty="0">
              <a:latin typeface="Constantia"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762000"/>
            <a:ext cx="5295039" cy="92333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5400" b="1" spc="50" dirty="0" smtClean="0">
                <a:ln w="11430"/>
                <a:solidFill>
                  <a:srgbClr val="002060"/>
                </a:solidFill>
                <a:effectLst>
                  <a:glow rad="101600">
                    <a:schemeClr val="accent4">
                      <a:satMod val="175000"/>
                      <a:alpha val="40000"/>
                    </a:schemeClr>
                  </a:glow>
                  <a:outerShdw blurRad="76200" dist="50800" dir="5400000" algn="tl" rotWithShape="0">
                    <a:srgbClr val="000000">
                      <a:alpha val="65000"/>
                    </a:srgbClr>
                  </a:outerShdw>
                </a:effectLst>
                <a:latin typeface="Bookman Old Style" pitchFamily="18" charset="0"/>
              </a:rPr>
              <a:t>Из истории…</a:t>
            </a:r>
            <a:endParaRPr lang="ru-RU" sz="5400" b="1" spc="50" dirty="0">
              <a:ln w="11430"/>
              <a:solidFill>
                <a:srgbClr val="002060"/>
              </a:solidFill>
              <a:effectLst>
                <a:glow rad="101600">
                  <a:schemeClr val="accent4">
                    <a:satMod val="175000"/>
                    <a:alpha val="40000"/>
                  </a:schemeClr>
                </a:glow>
                <a:outerShdw blurRad="76200" dist="50800" dir="5400000" algn="tl" rotWithShape="0">
                  <a:srgbClr val="000000">
                    <a:alpha val="65000"/>
                  </a:srgbClr>
                </a:outerShdw>
              </a:effectLst>
              <a:latin typeface="Bookman Old Style" pitchFamily="18" charset="0"/>
            </a:endParaRPr>
          </a:p>
        </p:txBody>
      </p:sp>
      <p:sp>
        <p:nvSpPr>
          <p:cNvPr id="3" name="Прямоугольник 2"/>
          <p:cNvSpPr/>
          <p:nvPr/>
        </p:nvSpPr>
        <p:spPr>
          <a:xfrm>
            <a:off x="762000" y="1676400"/>
            <a:ext cx="7620000" cy="4401205"/>
          </a:xfrm>
          <a:prstGeom prst="rect">
            <a:avLst/>
          </a:prstGeom>
        </p:spPr>
        <p:txBody>
          <a:bodyPr wrap="square">
            <a:spAutoFit/>
          </a:bodyPr>
          <a:lstStyle/>
          <a:p>
            <a:pPr fontAlgn="base"/>
            <a:r>
              <a:rPr lang="ru-RU" sz="2000" dirty="0" smtClean="0">
                <a:latin typeface="Bookman Old Style" pitchFamily="18" charset="0"/>
              </a:rPr>
              <a:t>Вид деятельности под названием "аппликация" известен давно. Сложно сказать, когда конкретно зародился тот или иной вид рукоделия, поскольку текстильные изделия тех времен почти не сохранились. Но можно точно сказать, что аппликация (или </a:t>
            </a:r>
            <a:r>
              <a:rPr lang="ru-RU" sz="2000" dirty="0" err="1" smtClean="0">
                <a:latin typeface="Bookman Old Style" pitchFamily="18" charset="0"/>
              </a:rPr>
              <a:t>нашивание</a:t>
            </a:r>
            <a:r>
              <a:rPr lang="ru-RU" sz="2000" dirty="0" smtClean="0">
                <a:latin typeface="Bookman Old Style" pitchFamily="18" charset="0"/>
              </a:rPr>
              <a:t>) различных лоскутов тканей, кожи и других материалов, а также наклеивание всевозможных материалов, таких как: крупы, семечки, скорлупа ореха, яичная скорлупа, любых природных материалов пришла к нам с Востока и из Византии.</a:t>
            </a:r>
          </a:p>
          <a:p>
            <a:pPr fontAlgn="base"/>
            <a:r>
              <a:rPr lang="ru-RU" sz="2000" dirty="0" smtClean="0">
                <a:latin typeface="Bookman Old Style" pitchFamily="18" charset="0"/>
              </a:rPr>
              <a:t>Самая древняя аппликация, датированная 980 г. до н. э. была найдена в Египте. А в скифских курганах(100 год до н. э.—200 год н. э.) обнаружены фрагменты стеганых одеял с элементами аппликации.</a:t>
            </a:r>
            <a:endParaRPr lang="ru-RU" sz="2000" dirty="0">
              <a:latin typeface="Bookman Old Style" pitchFamily="18" charset="0"/>
            </a:endParaRP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pic>
        <p:nvPicPr>
          <p:cNvPr id="2" name="Рисунок 1" descr="2205_html_m449c48a9.png"/>
          <p:cNvPicPr>
            <a:picLocks noChangeAspect="1"/>
          </p:cNvPicPr>
          <p:nvPr/>
        </p:nvPicPr>
        <p:blipFill>
          <a:blip r:embed="rId3" cstate="email"/>
          <a:stretch>
            <a:fillRect/>
          </a:stretch>
        </p:blipFill>
        <p:spPr>
          <a:xfrm>
            <a:off x="914400" y="762000"/>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pazy20.jpg"/>
          <p:cNvPicPr>
            <a:picLocks noChangeAspect="1"/>
          </p:cNvPicPr>
          <p:nvPr/>
        </p:nvPicPr>
        <p:blipFill>
          <a:blip r:embed="rId4" cstate="email"/>
          <a:stretch>
            <a:fillRect/>
          </a:stretch>
        </p:blipFill>
        <p:spPr>
          <a:xfrm>
            <a:off x="5486400" y="685800"/>
            <a:ext cx="2895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yEymNlq89v0.jpg"/>
          <p:cNvPicPr>
            <a:picLocks noChangeAspect="1"/>
          </p:cNvPicPr>
          <p:nvPr/>
        </p:nvPicPr>
        <p:blipFill>
          <a:blip r:embed="rId5" cstate="email"/>
          <a:stretch>
            <a:fillRect/>
          </a:stretch>
        </p:blipFill>
        <p:spPr>
          <a:xfrm>
            <a:off x="3657600" y="3733800"/>
            <a:ext cx="2946400" cy="2451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838200"/>
            <a:ext cx="8305479"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800" b="1" spc="50" dirty="0" smtClean="0">
                <a:ln w="11430"/>
                <a:solidFill>
                  <a:srgbClr val="002060"/>
                </a:solidFill>
                <a:effectLst>
                  <a:glow rad="139700">
                    <a:schemeClr val="accent1">
                      <a:satMod val="175000"/>
                      <a:alpha val="40000"/>
                    </a:schemeClr>
                  </a:glow>
                  <a:outerShdw blurRad="76200" dist="50800" dir="5400000" algn="tl" rotWithShape="0">
                    <a:srgbClr val="000000">
                      <a:alpha val="65000"/>
                    </a:srgbClr>
                  </a:outerShdw>
                </a:effectLst>
                <a:latin typeface="Bookman Old Style" pitchFamily="18" charset="0"/>
              </a:rPr>
              <a:t>Почему меня заинтересовала эта тема?</a:t>
            </a:r>
            <a:endParaRPr lang="ru-RU" sz="2800" b="1" spc="50" dirty="0">
              <a:ln w="11430"/>
              <a:solidFill>
                <a:srgbClr val="002060"/>
              </a:solidFill>
              <a:effectLst>
                <a:glow rad="139700">
                  <a:schemeClr val="accent1">
                    <a:satMod val="175000"/>
                    <a:alpha val="40000"/>
                  </a:schemeClr>
                </a:glow>
                <a:outerShdw blurRad="76200" dist="50800" dir="5400000" algn="tl" rotWithShape="0">
                  <a:srgbClr val="000000">
                    <a:alpha val="65000"/>
                  </a:srgbClr>
                </a:outerShdw>
              </a:effectLst>
              <a:latin typeface="Bookman Old Style" pitchFamily="18" charset="0"/>
            </a:endParaRPr>
          </a:p>
        </p:txBody>
      </p:sp>
      <p:pic>
        <p:nvPicPr>
          <p:cNvPr id="7" name="Рисунок 6" descr="77244838_6.jpg"/>
          <p:cNvPicPr>
            <a:picLocks noChangeAspect="1"/>
          </p:cNvPicPr>
          <p:nvPr/>
        </p:nvPicPr>
        <p:blipFill>
          <a:blip r:embed="rId3" cstate="email"/>
          <a:stretch>
            <a:fillRect/>
          </a:stretch>
        </p:blipFill>
        <p:spPr>
          <a:xfrm>
            <a:off x="4343400" y="1905000"/>
            <a:ext cx="3886200" cy="3352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Прямоугольник 3"/>
          <p:cNvSpPr/>
          <p:nvPr/>
        </p:nvSpPr>
        <p:spPr>
          <a:xfrm>
            <a:off x="609600" y="1676400"/>
            <a:ext cx="4191000" cy="4647426"/>
          </a:xfrm>
          <a:prstGeom prst="rect">
            <a:avLst/>
          </a:prstGeom>
        </p:spPr>
        <p:txBody>
          <a:bodyPr wrap="square">
            <a:spAutoFit/>
          </a:bodyPr>
          <a:lstStyle/>
          <a:p>
            <a:pPr algn="ctr"/>
            <a:r>
              <a:rPr lang="ru-RU" sz="2000" dirty="0" smtClean="0">
                <a:latin typeface="Constantia" pitchFamily="18" charset="0"/>
              </a:rPr>
              <a:t>Занимаясь аппликацией, дети узнают разные материалы (бумага, крупа, глина, ракушки и др.), знакомятся с их свойствами, выразительными возможностями, приобретают навыки работы с ними. Дети усваивают также опыт работы с некоторыми орудиями человеческой деятельности (карандаш, клей, кисть, краски, ножницы). Все эти действия способствуют умственному развитию детей.</a:t>
            </a:r>
          </a:p>
          <a:p>
            <a:r>
              <a:rPr lang="ru-RU" dirty="0" smtClean="0">
                <a:latin typeface="Bookman Old Style" pitchFamily="18" charset="0"/>
              </a:rPr>
              <a:t/>
            </a:r>
            <a:br>
              <a:rPr lang="ru-RU" dirty="0" smtClean="0">
                <a:latin typeface="Bookman Old Style" pitchFamily="18" charset="0"/>
              </a:rPr>
            </a:br>
            <a:endParaRPr lang="ru-RU" dirty="0">
              <a:latin typeface="Bookman Old Style"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295400" y="1066800"/>
            <a:ext cx="6858000" cy="4524315"/>
          </a:xfrm>
          <a:prstGeom prst="rect">
            <a:avLst/>
          </a:prstGeom>
        </p:spPr>
        <p:txBody>
          <a:bodyPr wrap="square">
            <a:spAutoFit/>
          </a:bodyPr>
          <a:lstStyle/>
          <a:p>
            <a:pPr algn="just"/>
            <a:r>
              <a:rPr lang="ru-RU" dirty="0" smtClean="0">
                <a:latin typeface="Constantia" pitchFamily="18" charset="0"/>
              </a:rPr>
              <a:t>	Раньше считалось, что аппликация недоступна для детей второго-третьего года жизни. Эта деятельность предусматривает работу с мелкими плоскостными изображениями и формами, владение умением составлять из частей целое изображение, владение навыками намазывания, наклеивания и т. д. Деятельность, в общем-то, действительно, нелёгкая. Но нелёгкая не значит бесполезная. Учёные исследовали оптимальные возможности детей первых лет жизни. Результаты наблюдений и экспериментов убедительно доказывают, что упражнения с готовыми плоскостными формами и изображениями обеспечивают качественный скачок в разностороннем развитии ребёнка. Установлено, что дети данного возраста обладают уникальными возможностями. Путём специально направленных воздействий можно достигнуть очень высокого уровня развития и более раннего формирования той или иной функции мозга.</a:t>
            </a:r>
            <a:endParaRPr lang="ru-RU" dirty="0">
              <a:latin typeface="Constantia" pitchFamily="18" charset="0"/>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45504" y="382012"/>
            <a:ext cx="6858000" cy="923330"/>
          </a:xfrm>
          <a:prstGeom prst="rect">
            <a:avLst/>
          </a:prstGeom>
        </p:spPr>
        <p:txBody>
          <a:bodyPr wrap="square">
            <a:spAutoFit/>
          </a:bodyPr>
          <a:lstStyle/>
          <a:p>
            <a:pPr algn="just"/>
            <a:endParaRPr lang="ru-RU" dirty="0" smtClean="0">
              <a:solidFill>
                <a:prstClr val="black"/>
              </a:solidFill>
              <a:latin typeface="Constantia" pitchFamily="18" charset="0"/>
            </a:endParaRPr>
          </a:p>
          <a:p>
            <a:pPr algn="just"/>
            <a:endParaRPr lang="ru-RU" dirty="0">
              <a:solidFill>
                <a:prstClr val="black"/>
              </a:solidFill>
              <a:latin typeface="Constantia" pitchFamily="18" charset="0"/>
            </a:endParaRPr>
          </a:p>
          <a:p>
            <a:pPr algn="just"/>
            <a:r>
              <a:rPr lang="ru-RU" dirty="0" smtClean="0">
                <a:solidFill>
                  <a:prstClr val="black"/>
                </a:solidFill>
                <a:latin typeface="Constantia" pitchFamily="18" charset="0"/>
              </a:rPr>
              <a:t>	</a:t>
            </a:r>
            <a:endParaRPr lang="ru-RU" dirty="0">
              <a:solidFill>
                <a:prstClr val="black"/>
              </a:solidFill>
              <a:latin typeface="Constantia" pitchFamily="18" charset="0"/>
            </a:endParaRPr>
          </a:p>
        </p:txBody>
      </p:sp>
      <p:sp>
        <p:nvSpPr>
          <p:cNvPr id="3" name="Прямоугольник 2"/>
          <p:cNvSpPr/>
          <p:nvPr/>
        </p:nvSpPr>
        <p:spPr>
          <a:xfrm>
            <a:off x="1600200" y="2438400"/>
            <a:ext cx="6553200" cy="2862322"/>
          </a:xfrm>
          <a:prstGeom prst="rect">
            <a:avLst/>
          </a:prstGeom>
        </p:spPr>
        <p:txBody>
          <a:bodyPr wrap="square">
            <a:spAutoFit/>
          </a:bodyPr>
          <a:lstStyle/>
          <a:p>
            <a:pPr algn="just"/>
            <a:r>
              <a:rPr lang="ru-RU" dirty="0" smtClean="0"/>
              <a:t>- Актуальность </a:t>
            </a:r>
            <a:r>
              <a:rPr lang="ru-RU" dirty="0"/>
              <a:t>этой темы в том, что использование нетрадиционной техники аппликации </a:t>
            </a:r>
            <a:r>
              <a:rPr lang="ru-RU" dirty="0" smtClean="0"/>
              <a:t>является </a:t>
            </a:r>
            <a:r>
              <a:rPr lang="ru-RU" dirty="0"/>
              <a:t>наиболее благоприятной для развития мелкой моторики рук у детей.</a:t>
            </a:r>
          </a:p>
          <a:p>
            <a:pPr algn="just"/>
            <a:endParaRPr lang="ru-RU" dirty="0"/>
          </a:p>
          <a:p>
            <a:pPr algn="just"/>
            <a:r>
              <a:rPr lang="ru-RU" dirty="0" smtClean="0"/>
              <a:t>- Уровень </a:t>
            </a:r>
            <a:r>
              <a:rPr lang="ru-RU" dirty="0"/>
              <a:t>развития мелкой моторики - один из показателей  интеллектуальной готовности к школьному обучению. Обычно ребенок, имеющий высокий уровень развития мелкой моторики, умеет логически рассуждать, у него достаточно развиты память, внимание, связная и грамотная речь.</a:t>
            </a:r>
          </a:p>
          <a:p>
            <a:endParaRPr lang="ru-RU" dirty="0">
              <a:latin typeface="Times New Roman" pitchFamily="18" charset="0"/>
              <a:cs typeface="Times New Roman" pitchFamily="18" charset="0"/>
            </a:endParaRPr>
          </a:p>
        </p:txBody>
      </p:sp>
      <p:sp>
        <p:nvSpPr>
          <p:cNvPr id="5" name="TextBox 4"/>
          <p:cNvSpPr txBox="1"/>
          <p:nvPr/>
        </p:nvSpPr>
        <p:spPr>
          <a:xfrm>
            <a:off x="1471808" y="1618896"/>
            <a:ext cx="6731696" cy="646331"/>
          </a:xfrm>
          <a:prstGeom prst="rect">
            <a:avLst/>
          </a:prstGeom>
          <a:noFill/>
        </p:spPr>
        <p:txBody>
          <a:bodyPr wrap="square" rtlCol="0">
            <a:spAutoFit/>
          </a:bodyPr>
          <a:lstStyle/>
          <a:p>
            <a:pPr algn="ctr"/>
            <a:r>
              <a:rPr lang="ru-RU" sz="3600" b="1" dirty="0" smtClean="0">
                <a:solidFill>
                  <a:srgbClr val="0070C0"/>
                </a:solidFill>
                <a:latin typeface="Times New Roman" pitchFamily="18" charset="0"/>
                <a:cs typeface="Times New Roman" pitchFamily="18" charset="0"/>
              </a:rPr>
              <a:t>Актуальность</a:t>
            </a:r>
            <a:r>
              <a:rPr lang="ru-RU" dirty="0" smtClean="0"/>
              <a:t> </a:t>
            </a:r>
            <a:endParaRPr lang="ru-RU" dirty="0"/>
          </a:p>
        </p:txBody>
      </p:sp>
    </p:spTree>
    <p:extLst>
      <p:ext uri="{BB962C8B-B14F-4D97-AF65-F5344CB8AC3E}">
        <p14:creationId xmlns:p14="http://schemas.microsoft.com/office/powerpoint/2010/main" xmlns="" val="1224550124"/>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45504" y="382012"/>
            <a:ext cx="6858000" cy="923330"/>
          </a:xfrm>
          <a:prstGeom prst="rect">
            <a:avLst/>
          </a:prstGeom>
        </p:spPr>
        <p:txBody>
          <a:bodyPr wrap="square">
            <a:spAutoFit/>
          </a:bodyPr>
          <a:lstStyle/>
          <a:p>
            <a:pPr algn="just"/>
            <a:endParaRPr lang="ru-RU" dirty="0" smtClean="0">
              <a:solidFill>
                <a:prstClr val="black"/>
              </a:solidFill>
              <a:latin typeface="Constantia" pitchFamily="18" charset="0"/>
            </a:endParaRPr>
          </a:p>
          <a:p>
            <a:pPr algn="just"/>
            <a:endParaRPr lang="ru-RU" dirty="0">
              <a:solidFill>
                <a:prstClr val="black"/>
              </a:solidFill>
              <a:latin typeface="Constantia" pitchFamily="18" charset="0"/>
            </a:endParaRPr>
          </a:p>
          <a:p>
            <a:pPr algn="just"/>
            <a:r>
              <a:rPr lang="ru-RU" dirty="0" smtClean="0">
                <a:solidFill>
                  <a:prstClr val="black"/>
                </a:solidFill>
                <a:latin typeface="Constantia" pitchFamily="18" charset="0"/>
              </a:rPr>
              <a:t>	</a:t>
            </a:r>
            <a:endParaRPr lang="ru-RU" dirty="0">
              <a:solidFill>
                <a:prstClr val="black"/>
              </a:solidFill>
              <a:latin typeface="Constantia" pitchFamily="18" charset="0"/>
            </a:endParaRPr>
          </a:p>
        </p:txBody>
      </p:sp>
      <p:sp>
        <p:nvSpPr>
          <p:cNvPr id="3" name="Прямоугольник 2"/>
          <p:cNvSpPr/>
          <p:nvPr/>
        </p:nvSpPr>
        <p:spPr>
          <a:xfrm>
            <a:off x="1600200" y="2438400"/>
            <a:ext cx="6553200" cy="1754326"/>
          </a:xfrm>
          <a:prstGeom prst="rect">
            <a:avLst/>
          </a:prstGeom>
        </p:spPr>
        <p:txBody>
          <a:bodyPr wrap="square">
            <a:spAutoFit/>
          </a:bodyPr>
          <a:lstStyle/>
          <a:p>
            <a:pPr algn="just"/>
            <a:r>
              <a:rPr lang="ru-RU" dirty="0" smtClean="0">
                <a:solidFill>
                  <a:prstClr val="black"/>
                </a:solidFill>
              </a:rPr>
              <a:t>- Определить </a:t>
            </a:r>
            <a:r>
              <a:rPr lang="ru-RU" dirty="0">
                <a:solidFill>
                  <a:prstClr val="black"/>
                </a:solidFill>
              </a:rPr>
              <a:t>наиболее эффективные методы и приемы развития мелкой моторики руки у детей старшего дошкольного возраста с помощью такого вида художественного творчества, как </a:t>
            </a:r>
            <a:r>
              <a:rPr lang="ru-RU" dirty="0" smtClean="0">
                <a:solidFill>
                  <a:prstClr val="black"/>
                </a:solidFill>
              </a:rPr>
              <a:t>аппликация.</a:t>
            </a:r>
          </a:p>
          <a:p>
            <a:pPr marL="285750" indent="-285750" algn="just">
              <a:buFontTx/>
              <a:buChar char="-"/>
            </a:pPr>
            <a:endParaRPr lang="ru-RU" dirty="0" smtClean="0">
              <a:solidFill>
                <a:prstClr val="black"/>
              </a:solidFill>
            </a:endParaRPr>
          </a:p>
          <a:p>
            <a:endParaRPr lang="ru-RU" dirty="0">
              <a:solidFill>
                <a:prstClr val="black"/>
              </a:solidFill>
              <a:latin typeface="Times New Roman" pitchFamily="18" charset="0"/>
              <a:cs typeface="Times New Roman" pitchFamily="18" charset="0"/>
            </a:endParaRPr>
          </a:p>
        </p:txBody>
      </p:sp>
      <p:sp>
        <p:nvSpPr>
          <p:cNvPr id="5" name="TextBox 4"/>
          <p:cNvSpPr txBox="1"/>
          <p:nvPr/>
        </p:nvSpPr>
        <p:spPr>
          <a:xfrm>
            <a:off x="1471808" y="1618896"/>
            <a:ext cx="6731696" cy="646331"/>
          </a:xfrm>
          <a:prstGeom prst="rect">
            <a:avLst/>
          </a:prstGeom>
          <a:noFill/>
        </p:spPr>
        <p:txBody>
          <a:bodyPr wrap="square" rtlCol="0">
            <a:spAutoFit/>
          </a:bodyPr>
          <a:lstStyle/>
          <a:p>
            <a:pPr algn="ctr"/>
            <a:r>
              <a:rPr lang="ru-RU" sz="3600" b="1" dirty="0" smtClean="0">
                <a:solidFill>
                  <a:srgbClr val="0070C0"/>
                </a:solidFill>
                <a:latin typeface="Times New Roman" pitchFamily="18" charset="0"/>
                <a:cs typeface="Times New Roman" pitchFamily="18" charset="0"/>
              </a:rPr>
              <a:t> Цель проекта</a:t>
            </a:r>
            <a:r>
              <a:rPr lang="ru-RU" dirty="0" smtClean="0">
                <a:solidFill>
                  <a:prstClr val="black"/>
                </a:solidFill>
              </a:rPr>
              <a:t> </a:t>
            </a:r>
            <a:endParaRPr lang="ru-RU" dirty="0">
              <a:solidFill>
                <a:prstClr val="black"/>
              </a:solidFill>
            </a:endParaRPr>
          </a:p>
        </p:txBody>
      </p:sp>
    </p:spTree>
    <p:extLst>
      <p:ext uri="{BB962C8B-B14F-4D97-AF65-F5344CB8AC3E}">
        <p14:creationId xmlns:p14="http://schemas.microsoft.com/office/powerpoint/2010/main" xmlns="" val="2271642904"/>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1175</TotalTime>
  <Words>736</Words>
  <Application>Microsoft Office PowerPoint</Application>
  <PresentationFormat>Экран (4:3)</PresentationFormat>
  <Paragraphs>64</Paragraphs>
  <Slides>28</Slides>
  <Notes>0</Notes>
  <HiddenSlides>0</HiddenSlides>
  <MMClips>0</MMClips>
  <ScaleCrop>false</ScaleCrop>
  <HeadingPairs>
    <vt:vector size="4" baseType="variant">
      <vt:variant>
        <vt:lpstr>Тема</vt:lpstr>
      </vt:variant>
      <vt:variant>
        <vt:i4>4</vt:i4>
      </vt:variant>
      <vt:variant>
        <vt:lpstr>Заголовки слайдов</vt:lpstr>
      </vt:variant>
      <vt:variant>
        <vt:i4>28</vt:i4>
      </vt:variant>
    </vt:vector>
  </HeadingPairs>
  <TitlesOfParts>
    <vt:vector size="32" baseType="lpstr">
      <vt:lpstr>Office Theme</vt:lpstr>
      <vt:lpstr>1_Office Theme</vt:lpstr>
      <vt:lpstr>2_Office Theme</vt:lpstr>
      <vt:lpstr>3_Office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lenovo</dc:creator>
  <cp:lastModifiedBy>Пользователь Windows</cp:lastModifiedBy>
  <cp:revision>116</cp:revision>
  <dcterms:created xsi:type="dcterms:W3CDTF">2016-02-21T08:03:26Z</dcterms:created>
  <dcterms:modified xsi:type="dcterms:W3CDTF">2022-02-21T12:00:23Z</dcterms:modified>
</cp:coreProperties>
</file>